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6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7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9" r:id="rId5"/>
    <p:sldMasterId id="2147484337" r:id="rId6"/>
    <p:sldMasterId id="2147484365" r:id="rId7"/>
    <p:sldMasterId id="2147484391" r:id="rId8"/>
    <p:sldMasterId id="2147484421" r:id="rId9"/>
    <p:sldMasterId id="2147484451" r:id="rId10"/>
    <p:sldMasterId id="2147484477" r:id="rId11"/>
  </p:sldMasterIdLst>
  <p:notesMasterIdLst>
    <p:notesMasterId r:id="rId100"/>
  </p:notesMasterIdLst>
  <p:handoutMasterIdLst>
    <p:handoutMasterId r:id="rId101"/>
  </p:handoutMasterIdLst>
  <p:sldIdLst>
    <p:sldId id="1367" r:id="rId12"/>
    <p:sldId id="1507" r:id="rId13"/>
    <p:sldId id="1465" r:id="rId14"/>
    <p:sldId id="1466" r:id="rId15"/>
    <p:sldId id="1571" r:id="rId16"/>
    <p:sldId id="1575" r:id="rId17"/>
    <p:sldId id="1576" r:id="rId18"/>
    <p:sldId id="1568" r:id="rId19"/>
    <p:sldId id="1574" r:id="rId20"/>
    <p:sldId id="1573" r:id="rId21"/>
    <p:sldId id="1572" r:id="rId22"/>
    <p:sldId id="1650" r:id="rId23"/>
    <p:sldId id="1649" r:id="rId24"/>
    <p:sldId id="1651" r:id="rId25"/>
    <p:sldId id="1652" r:id="rId26"/>
    <p:sldId id="1547" r:id="rId27"/>
    <p:sldId id="1570" r:id="rId28"/>
    <p:sldId id="1577" r:id="rId29"/>
    <p:sldId id="1578" r:id="rId30"/>
    <p:sldId id="1583" r:id="rId31"/>
    <p:sldId id="1584" r:id="rId32"/>
    <p:sldId id="1593" r:id="rId33"/>
    <p:sldId id="1594" r:id="rId34"/>
    <p:sldId id="1597" r:id="rId35"/>
    <p:sldId id="1598" r:id="rId36"/>
    <p:sldId id="1601" r:id="rId37"/>
    <p:sldId id="1602" r:id="rId38"/>
    <p:sldId id="1605" r:id="rId39"/>
    <p:sldId id="1606" r:id="rId40"/>
    <p:sldId id="1609" r:id="rId41"/>
    <p:sldId id="1569" r:id="rId42"/>
    <p:sldId id="1581" r:id="rId43"/>
    <p:sldId id="1582" r:id="rId44"/>
    <p:sldId id="1595" r:id="rId45"/>
    <p:sldId id="1596" r:id="rId46"/>
    <p:sldId id="1599" r:id="rId47"/>
    <p:sldId id="1600" r:id="rId48"/>
    <p:sldId id="1603" r:id="rId49"/>
    <p:sldId id="1604" r:id="rId50"/>
    <p:sldId id="1607" r:id="rId51"/>
    <p:sldId id="1608" r:id="rId52"/>
    <p:sldId id="1610" r:id="rId53"/>
    <p:sldId id="1585" r:id="rId54"/>
    <p:sldId id="1586" r:id="rId55"/>
    <p:sldId id="1587" r:id="rId56"/>
    <p:sldId id="1588" r:id="rId57"/>
    <p:sldId id="1589" r:id="rId58"/>
    <p:sldId id="1590" r:id="rId59"/>
    <p:sldId id="1592" r:id="rId60"/>
    <p:sldId id="1611" r:id="rId61"/>
    <p:sldId id="1612" r:id="rId62"/>
    <p:sldId id="1613" r:id="rId63"/>
    <p:sldId id="1614" r:id="rId64"/>
    <p:sldId id="1615" r:id="rId65"/>
    <p:sldId id="1616" r:id="rId66"/>
    <p:sldId id="1617" r:id="rId67"/>
    <p:sldId id="1618" r:id="rId68"/>
    <p:sldId id="1619" r:id="rId69"/>
    <p:sldId id="1620" r:id="rId70"/>
    <p:sldId id="1621" r:id="rId71"/>
    <p:sldId id="1622" r:id="rId72"/>
    <p:sldId id="1623" r:id="rId73"/>
    <p:sldId id="1624" r:id="rId74"/>
    <p:sldId id="1625" r:id="rId75"/>
    <p:sldId id="1626" r:id="rId76"/>
    <p:sldId id="1627" r:id="rId77"/>
    <p:sldId id="1628" r:id="rId78"/>
    <p:sldId id="1629" r:id="rId79"/>
    <p:sldId id="1630" r:id="rId80"/>
    <p:sldId id="1631" r:id="rId81"/>
    <p:sldId id="1632" r:id="rId82"/>
    <p:sldId id="1633" r:id="rId83"/>
    <p:sldId id="1634" r:id="rId84"/>
    <p:sldId id="1635" r:id="rId85"/>
    <p:sldId id="1636" r:id="rId86"/>
    <p:sldId id="1637" r:id="rId87"/>
    <p:sldId id="1638" r:id="rId88"/>
    <p:sldId id="1639" r:id="rId89"/>
    <p:sldId id="1640" r:id="rId90"/>
    <p:sldId id="1641" r:id="rId91"/>
    <p:sldId id="1642" r:id="rId92"/>
    <p:sldId id="1643" r:id="rId93"/>
    <p:sldId id="1644" r:id="rId94"/>
    <p:sldId id="1645" r:id="rId95"/>
    <p:sldId id="1646" r:id="rId96"/>
    <p:sldId id="1647" r:id="rId97"/>
    <p:sldId id="1648" r:id="rId98"/>
    <p:sldId id="1419" r:id="rId9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23 BO CT Template" id="{A073DAE3-B461-442F-A3D3-6642BD875E45}">
          <p14:sldIdLst>
            <p14:sldId id="1367"/>
            <p14:sldId id="1507"/>
            <p14:sldId id="1465"/>
            <p14:sldId id="1466"/>
            <p14:sldId id="1571"/>
            <p14:sldId id="1575"/>
            <p14:sldId id="1576"/>
            <p14:sldId id="1568"/>
            <p14:sldId id="1574"/>
            <p14:sldId id="1573"/>
            <p14:sldId id="1572"/>
            <p14:sldId id="1650"/>
            <p14:sldId id="1649"/>
            <p14:sldId id="1651"/>
            <p14:sldId id="1652"/>
            <p14:sldId id="1547"/>
            <p14:sldId id="1570"/>
            <p14:sldId id="1577"/>
            <p14:sldId id="1578"/>
            <p14:sldId id="1583"/>
            <p14:sldId id="1584"/>
            <p14:sldId id="1593"/>
            <p14:sldId id="1594"/>
            <p14:sldId id="1597"/>
            <p14:sldId id="1598"/>
            <p14:sldId id="1601"/>
            <p14:sldId id="1602"/>
            <p14:sldId id="1605"/>
            <p14:sldId id="1606"/>
            <p14:sldId id="1609"/>
            <p14:sldId id="1569"/>
            <p14:sldId id="1581"/>
            <p14:sldId id="1582"/>
            <p14:sldId id="1595"/>
            <p14:sldId id="1596"/>
            <p14:sldId id="1599"/>
            <p14:sldId id="1600"/>
            <p14:sldId id="1603"/>
            <p14:sldId id="1604"/>
            <p14:sldId id="1607"/>
            <p14:sldId id="1608"/>
            <p14:sldId id="1610"/>
            <p14:sldId id="1585"/>
            <p14:sldId id="1586"/>
            <p14:sldId id="1587"/>
            <p14:sldId id="1588"/>
            <p14:sldId id="1589"/>
            <p14:sldId id="1590"/>
            <p14:sldId id="1592"/>
            <p14:sldId id="1611"/>
            <p14:sldId id="1612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32"/>
            <p14:sldId id="1633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42"/>
            <p14:sldId id="1643"/>
            <p14:sldId id="1644"/>
            <p14:sldId id="1645"/>
            <p14:sldId id="1646"/>
            <p14:sldId id="1647"/>
            <p14:sldId id="1648"/>
            <p14:sldId id="1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050"/>
    <a:srgbClr val="FFFFFF"/>
    <a:srgbClr val="505050"/>
    <a:srgbClr val="FF8C00"/>
    <a:srgbClr val="00BCF2"/>
    <a:srgbClr val="00188F"/>
    <a:srgbClr val="D63F27"/>
    <a:srgbClr val="F78C1F"/>
    <a:srgbClr val="0B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5" autoAdjust="0"/>
    <p:restoredTop sz="72010" autoAdjust="0"/>
  </p:normalViewPr>
  <p:slideViewPr>
    <p:cSldViewPr>
      <p:cViewPr varScale="1">
        <p:scale>
          <a:sx n="80" d="100"/>
          <a:sy n="80" d="100"/>
        </p:scale>
        <p:origin x="1470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94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07" Type="http://schemas.microsoft.com/office/2015/10/relationships/revisionInfo" Target="revisionInfo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87" Type="http://schemas.openxmlformats.org/officeDocument/2006/relationships/slide" Target="slides/slide76.xml"/><Relationship Id="rId10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90" Type="http://schemas.openxmlformats.org/officeDocument/2006/relationships/slide" Target="slides/slide79.xml"/><Relationship Id="rId95" Type="http://schemas.openxmlformats.org/officeDocument/2006/relationships/slide" Target="slides/slide84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TechReady 23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10/1/2017 10:26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TechReady 23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38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4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7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6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https://github.com/danielpalme/IocPerformance</a:t>
            </a:r>
          </a:p>
          <a:p>
            <a:r>
              <a:rPr lang="en-US" dirty="0"/>
              <a:t>http://www.palmmedia.de/Blog/2011/8/30/ioc-container-benchmark-performance-comparison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3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https://cardinalcore.co.uk/2015/01/28/ioc-battle-in-2015-results-using-ninject-think-again/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10/2/2017 12:03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https://cardinalcore.co.uk/2015/01/28/ioc-battle-in-2015-results-using-ninject-think-again/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10/2/2017 12:04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3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dirty="0"/>
              <a:t>End 37 mins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10/1/2017 10:26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01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0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1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2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49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8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19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45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7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02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2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20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3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85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dirty="0"/>
              <a:t>End 37 mins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10/1/2017 10:26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084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21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15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17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73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81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0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0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23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10/1/2017 10:26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0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22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83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dirty="0"/>
              <a:t>End 37 mins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10/1/2017 10:26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949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97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29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877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706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661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25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4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78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1675"/>
            <a:ext cx="4683125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7BC18-B81E-4CEA-9B9F-6BEEA8082F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264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7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87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0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70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3719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63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020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5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10/1/2017 10:26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4913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81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279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020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516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797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57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56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153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204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2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1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85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778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14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728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5361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815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02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753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65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618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014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Swap out</a:t>
            </a:r>
            <a:r>
              <a:rPr lang="en-US" baseline="0" dirty="0"/>
              <a:t> </a:t>
            </a:r>
            <a:r>
              <a:rPr lang="en-US" baseline="0" dirty="0" err="1"/>
              <a:t>AlbumService</a:t>
            </a:r>
            <a:r>
              <a:rPr lang="en-US" baseline="0" dirty="0"/>
              <a:t> for </a:t>
            </a:r>
            <a:r>
              <a:rPr lang="en-US" baseline="0" dirty="0" err="1"/>
              <a:t>AlbumServiceFake</a:t>
            </a:r>
            <a:r>
              <a:rPr lang="en-US" baseline="0" dirty="0"/>
              <a:t> in XML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4291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899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119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410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712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747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37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7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8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31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23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 or 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6064" y="2900034"/>
            <a:ext cx="10056812" cy="110001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Demo or video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1938" y="3944683"/>
            <a:ext cx="10058401" cy="118320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712" y="6026927"/>
            <a:ext cx="2511677" cy="5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4173"/>
      </p:ext>
    </p:extLst>
  </p:cSld>
  <p:clrMapOvr>
    <a:masterClrMapping/>
  </p:clrMapOvr>
  <p:transition spd="slow">
    <p:push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5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03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6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30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1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7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011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25115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25115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04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6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9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63945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77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3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4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181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61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6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910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8707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1853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8579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4602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5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0051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4"/>
          </a:xfrm>
        </p:spPr>
        <p:txBody>
          <a:bodyPr/>
          <a:lstStyle>
            <a:lvl1pPr marL="0" indent="0">
              <a:buNone/>
              <a:defRPr/>
            </a:lvl1pPr>
            <a:lvl2pPr marL="28573" indent="0">
              <a:buNone/>
              <a:defRPr sz="2000"/>
            </a:lvl2pPr>
            <a:lvl3pPr marL="223823" indent="0">
              <a:buNone/>
              <a:defRPr sz="2000"/>
            </a:lvl3pPr>
            <a:lvl4pPr marL="476219" indent="0">
              <a:buNone/>
              <a:defRPr sz="1801"/>
            </a:lvl4pPr>
            <a:lvl5pPr marL="739727" indent="0">
              <a:buNone/>
              <a:defRPr sz="18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0787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5170674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92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78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674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047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23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10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207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41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86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393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0707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0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43387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0132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3112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301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23406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08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9082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4"/>
          </a:xfrm>
        </p:spPr>
        <p:txBody>
          <a:bodyPr/>
          <a:lstStyle>
            <a:lvl1pPr marL="0" indent="0">
              <a:buNone/>
              <a:defRPr/>
            </a:lvl1pPr>
            <a:lvl2pPr marL="28573" indent="0">
              <a:buNone/>
              <a:defRPr sz="2000"/>
            </a:lvl2pPr>
            <a:lvl3pPr marL="223823" indent="0">
              <a:buNone/>
              <a:defRPr sz="2000"/>
            </a:lvl3pPr>
            <a:lvl4pPr marL="476219" indent="0">
              <a:buNone/>
              <a:defRPr sz="1801"/>
            </a:lvl4pPr>
            <a:lvl5pPr marL="739727" indent="0">
              <a:buNone/>
              <a:defRPr sz="18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811216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22582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56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84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5142621" y="6697627"/>
            <a:ext cx="2151230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8" y="29430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8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295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0857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4228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9980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189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8145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288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15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2828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46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881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909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4338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143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8196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8211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62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8285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9783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53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71462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2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16712"/>
            <a:ext cx="12436596" cy="245274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" y="2216712"/>
            <a:ext cx="12436604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5" y="2911670"/>
            <a:ext cx="5780887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6" y="3616799"/>
            <a:ext cx="5780885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All 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" y="2216712"/>
            <a:ext cx="12436604" cy="245274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" y="2216712"/>
            <a:ext cx="12436604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4" y="2911670"/>
            <a:ext cx="10875831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5" y="3616799"/>
            <a:ext cx="10875828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1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Strategy 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712"/>
            <a:ext cx="12436475" cy="2452747"/>
          </a:xfrm>
          <a:prstGeom prst="rect">
            <a:avLst/>
          </a:prstGeom>
        </p:spPr>
      </p:pic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16712"/>
            <a:ext cx="12436475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4" y="2911670"/>
            <a:ext cx="10875831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5" y="3616799"/>
            <a:ext cx="10875828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Strategy 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712"/>
            <a:ext cx="12436475" cy="2452747"/>
          </a:xfrm>
          <a:prstGeom prst="rect">
            <a:avLst/>
          </a:prstGeom>
        </p:spPr>
      </p:pic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16712"/>
            <a:ext cx="12436475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4" y="2911670"/>
            <a:ext cx="10875831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rgbClr val="000000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5" y="3616799"/>
            <a:ext cx="10875828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rgbClr val="000000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Consulting 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604" cy="2452747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475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5" y="2911670"/>
            <a:ext cx="5780887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6" y="3616799"/>
            <a:ext cx="5780885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9157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Consulting 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604" cy="2452747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475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5" y="2911670"/>
            <a:ext cx="5780887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6" y="3616799"/>
            <a:ext cx="5780885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Support 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475" cy="2452747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475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5" y="2911670"/>
            <a:ext cx="10996185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5" y="3616799"/>
            <a:ext cx="10996182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(Support 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475" cy="2452747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8" y="2216712"/>
            <a:ext cx="12436475" cy="245274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8115" y="2911670"/>
            <a:ext cx="5780887" cy="566687"/>
          </a:xfrm>
        </p:spPr>
        <p:txBody>
          <a:bodyPr anchor="b" anchorCtr="0">
            <a:noAutofit/>
          </a:bodyPr>
          <a:lstStyle>
            <a:lvl1pPr algn="l">
              <a:lnSpc>
                <a:spcPts val="387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98116" y="3616799"/>
            <a:ext cx="5780885" cy="668366"/>
          </a:xfrm>
        </p:spPr>
        <p:txBody>
          <a:bodyPr>
            <a:normAutofit/>
          </a:bodyPr>
          <a:lstStyle>
            <a:lvl1pPr marL="27978" indent="0" algn="l">
              <a:buNone/>
              <a:defRPr sz="1632">
                <a:solidFill>
                  <a:schemeClr val="bg1"/>
                </a:solidFill>
                <a:latin typeface="Segoe UI Light" pitchFamily="34" charset="0"/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8115" y="4925000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insert Presenter’s Name, Title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98115" y="5217037"/>
            <a:ext cx="10875829" cy="235427"/>
          </a:xfrm>
        </p:spPr>
        <p:txBody>
          <a:bodyPr/>
          <a:lstStyle>
            <a:lvl1pPr marL="27978" indent="0">
              <a:buFontTx/>
              <a:buNone/>
              <a:defRPr sz="1530">
                <a:solidFill>
                  <a:srgbClr val="595959"/>
                </a:solidFill>
                <a:latin typeface="Segoe UI Light" pitchFamily="34" charset="0"/>
              </a:defRPr>
            </a:lvl1pPr>
            <a:lvl2pPr marL="279779" indent="0">
              <a:buFontTx/>
              <a:buNone/>
              <a:defRPr/>
            </a:lvl2pPr>
            <a:lvl3pPr marL="559558" indent="0">
              <a:buFontTx/>
              <a:buNone/>
              <a:defRPr/>
            </a:lvl3pPr>
            <a:lvl4pPr marL="839337" indent="0">
              <a:buFontTx/>
              <a:buNone/>
              <a:defRPr/>
            </a:lvl4pPr>
            <a:lvl5pPr marL="1119116" indent="0">
              <a:buFontTx/>
              <a:buNone/>
              <a:defRPr/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" y="752472"/>
            <a:ext cx="3109119" cy="3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Archite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05916" y="6470759"/>
            <a:ext cx="2565691" cy="179610"/>
          </a:xfrm>
          <a:prstGeom prst="rect">
            <a:avLst/>
          </a:prstGeom>
          <a:noFill/>
        </p:spPr>
      </p:pic>
      <p:pic>
        <p:nvPicPr>
          <p:cNvPr id="9" name="Picture 3" descr="C:\Users\victor.melniciuc\Desktop\==Work\MCS BOM\assets\FAN2008058.JPG"/>
          <p:cNvPicPr>
            <a:picLocks noChangeAspect="1" noChangeArrowheads="1"/>
          </p:cNvPicPr>
          <p:nvPr userDrawn="1"/>
        </p:nvPicPr>
        <p:blipFill>
          <a:blip r:embed="rId3" cstate="email"/>
          <a:srcRect l="21453" t="16710" r="29526"/>
          <a:stretch>
            <a:fillRect/>
          </a:stretch>
        </p:blipFill>
        <p:spPr bwMode="auto">
          <a:xfrm>
            <a:off x="6451482" y="1025290"/>
            <a:ext cx="5982835" cy="596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 userDrawn="1"/>
        </p:nvSpPr>
        <p:spPr bwMode="auto">
          <a:xfrm>
            <a:off x="6451481" y="0"/>
            <a:ext cx="3887410" cy="380813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025291"/>
            <a:ext cx="12436475" cy="932603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98113" y="1208249"/>
            <a:ext cx="9640779" cy="566687"/>
          </a:xfrm>
        </p:spPr>
        <p:txBody>
          <a:bodyPr anchor="t" anchorCtr="0">
            <a:noAutofit/>
          </a:bodyPr>
          <a:lstStyle>
            <a:lvl1pPr algn="l">
              <a:lnSpc>
                <a:spcPts val="489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8114" y="2173044"/>
            <a:ext cx="5286878" cy="288137"/>
          </a:xfrm>
        </p:spPr>
        <p:txBody>
          <a:bodyPr/>
          <a:lstStyle>
            <a:lvl1pPr marL="279779" marR="0" indent="-279779" algn="l" defTabSz="932559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 sz="1836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58" indent="-279779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39337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119116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98895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9779" marR="0" lvl="0" indent="-279779" algn="l" defTabSz="932559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/>
              <a:t>Click to insert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9505" y="6636322"/>
            <a:ext cx="1865471" cy="2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Architectur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05916" y="6470759"/>
            <a:ext cx="2565691" cy="17961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18387"/>
          <a:stretch>
            <a:fillRect/>
          </a:stretch>
        </p:blipFill>
        <p:spPr bwMode="auto">
          <a:xfrm>
            <a:off x="6451481" y="1025290"/>
            <a:ext cx="5984994" cy="596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 userDrawn="1"/>
        </p:nvSpPr>
        <p:spPr bwMode="auto">
          <a:xfrm>
            <a:off x="6451481" y="0"/>
            <a:ext cx="3887410" cy="380813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025291"/>
            <a:ext cx="12436475" cy="932603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98114" y="1208249"/>
            <a:ext cx="9640777" cy="566687"/>
          </a:xfrm>
        </p:spPr>
        <p:txBody>
          <a:bodyPr anchor="t" anchorCtr="0">
            <a:noAutofit/>
          </a:bodyPr>
          <a:lstStyle>
            <a:lvl1pPr algn="l">
              <a:lnSpc>
                <a:spcPts val="489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8114" y="2173044"/>
            <a:ext cx="5286878" cy="288137"/>
          </a:xfrm>
        </p:spPr>
        <p:txBody>
          <a:bodyPr/>
          <a:lstStyle>
            <a:lvl1pPr marL="279779" marR="0" indent="-279779" algn="l" defTabSz="932559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 sz="1836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58" indent="-279779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39337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119116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98895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9779" marR="0" lvl="0" indent="-279779" algn="l" defTabSz="932559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/>
              <a:t>Click to insert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9505" y="6636322"/>
            <a:ext cx="1865471" cy="2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C:\Users\victor.melniciuc\Desktop\==Work\MCS BOM\ppt\JPEGs (ready)\MYM.png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405916" y="6470759"/>
            <a:ext cx="2565691" cy="17961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1" r="30478"/>
          <a:stretch>
            <a:fillRect/>
          </a:stretch>
        </p:blipFill>
        <p:spPr bwMode="auto">
          <a:xfrm>
            <a:off x="6458161" y="1023273"/>
            <a:ext cx="5978314" cy="597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 userDrawn="1"/>
        </p:nvSpPr>
        <p:spPr bwMode="auto">
          <a:xfrm>
            <a:off x="6451481" y="0"/>
            <a:ext cx="3887410" cy="3808130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025291"/>
            <a:ext cx="12436475" cy="932603"/>
          </a:xfrm>
          <a:prstGeom prst="rect">
            <a:avLst/>
          </a:prstGeom>
          <a:solidFill>
            <a:srgbClr val="595959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224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98114" y="1208249"/>
            <a:ext cx="9640777" cy="566687"/>
          </a:xfrm>
        </p:spPr>
        <p:txBody>
          <a:bodyPr anchor="t" anchorCtr="0">
            <a:noAutofit/>
          </a:bodyPr>
          <a:lstStyle>
            <a:lvl1pPr algn="l">
              <a:lnSpc>
                <a:spcPts val="4896"/>
              </a:lnSpc>
              <a:defRPr sz="3672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698114" y="2173044"/>
            <a:ext cx="5286878" cy="288137"/>
          </a:xfrm>
        </p:spPr>
        <p:txBody>
          <a:bodyPr/>
          <a:lstStyle>
            <a:lvl1pPr marL="279779" marR="0" indent="-279779" algn="l" defTabSz="932559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 sz="1836">
                <a:solidFill>
                  <a:srgbClr val="59595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58" indent="-279779">
              <a:buClr>
                <a:srgbClr val="5191CD"/>
              </a:buClr>
              <a:buSzPct val="75000"/>
              <a:buFontTx/>
              <a:buBlip>
                <a:blip r:embed="rId4"/>
              </a:buBlip>
              <a:defRPr>
                <a:solidFill>
                  <a:srgbClr val="595959"/>
                </a:solidFill>
                <a:latin typeface="+mn-lt"/>
              </a:defRPr>
            </a:lvl2pPr>
            <a:lvl3pPr marL="839337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3pPr>
            <a:lvl4pPr marL="1119116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4pPr>
            <a:lvl5pPr marL="1398895" indent="-279779">
              <a:buClr>
                <a:srgbClr val="5191CD"/>
              </a:buClr>
              <a:buFont typeface="Segoe" charset="0"/>
              <a:buChar char="–"/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marL="279779" marR="0" lvl="0" indent="-279779" algn="l" defTabSz="932559" rtl="0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>
                <a:srgbClr val="5191CD"/>
              </a:buClr>
              <a:buSzPct val="100000"/>
              <a:buFontTx/>
              <a:buBlip>
                <a:blip r:embed="rId4"/>
              </a:buBlip>
              <a:tabLst/>
              <a:defRPr/>
            </a:pPr>
            <a:r>
              <a:rPr lang="en-US" dirty="0"/>
              <a:t>Click to insert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9505" y="6636322"/>
            <a:ext cx="1865471" cy="2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9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5"/>
          </p:nvPr>
        </p:nvSpPr>
        <p:spPr>
          <a:xfrm>
            <a:off x="882334" y="1492166"/>
            <a:ext cx="10778278" cy="1412567"/>
          </a:xfrm>
        </p:spPr>
        <p:txBody>
          <a:bodyPr/>
          <a:lstStyle>
            <a:lvl1pPr marL="279779" indent="-279779">
              <a:buClr>
                <a:srgbClr val="5191CD"/>
              </a:buClr>
              <a:buFontTx/>
              <a:buBlip>
                <a:blip r:embed="rId2"/>
              </a:buBlip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58" indent="-279779"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39337" indent="-279779">
              <a:buClr>
                <a:srgbClr val="5191CD"/>
              </a:buClr>
              <a:buFont typeface="Segoe" charset="0"/>
              <a:buChar char="–"/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19116" indent="-279779">
              <a:buClr>
                <a:srgbClr val="5191CD"/>
              </a:buClr>
              <a:buFont typeface="Segoe" charset="0"/>
              <a:buChar char="–"/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98895" indent="-279779">
              <a:buClr>
                <a:srgbClr val="5191CD"/>
              </a:buClr>
              <a:buFont typeface="Segoe" charset="0"/>
              <a:buChar char="–"/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541367"/>
            <a:ext cx="12436604" cy="466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116" y="3458404"/>
            <a:ext cx="2270248" cy="7771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5903714" y="6647839"/>
            <a:ext cx="629180" cy="25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462CC3E-48DD-4274-8616-D549FD7B2C15}" type="slidenum">
              <a:rPr lang="en-US" sz="102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/>
              <a:t>‹#›</a:t>
            </a:fld>
            <a:endParaRPr lang="en-US" sz="102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9" y="6713989"/>
            <a:ext cx="2959881" cy="7733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9978050" y="135975"/>
            <a:ext cx="2043317" cy="23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1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Confidential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07" y="6636322"/>
            <a:ext cx="1865467" cy="2326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29660" y="367577"/>
            <a:ext cx="11375537" cy="519307"/>
          </a:xfrm>
        </p:spPr>
        <p:txBody>
          <a:bodyPr anchor="t"/>
          <a:lstStyle>
            <a:lvl1pPr>
              <a:defRPr sz="3264" b="0">
                <a:solidFill>
                  <a:schemeClr val="tx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6"/>
          </p:nvPr>
        </p:nvSpPr>
        <p:spPr>
          <a:xfrm>
            <a:off x="529986" y="886885"/>
            <a:ext cx="11356100" cy="282513"/>
          </a:xfrm>
        </p:spPr>
        <p:txBody>
          <a:bodyPr anchor="b"/>
          <a:lstStyle>
            <a:lvl1pPr marL="0" indent="0">
              <a:buNone/>
              <a:tabLst>
                <a:tab pos="641160" algn="l"/>
              </a:tabLst>
              <a:defRPr sz="1836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8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White)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541367"/>
            <a:ext cx="12436604" cy="466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116" y="3458404"/>
            <a:ext cx="2270248" cy="777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5903714" y="6647839"/>
            <a:ext cx="629180" cy="25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462CC3E-48DD-4274-8616-D549FD7B2C15}" type="slidenum">
              <a:rPr lang="en-US" sz="102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/>
              <a:t>‹#›</a:t>
            </a:fld>
            <a:endParaRPr lang="en-US" sz="102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9" y="6713989"/>
            <a:ext cx="2959881" cy="77338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978050" y="135975"/>
            <a:ext cx="2043317" cy="23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1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07" y="6636322"/>
            <a:ext cx="1865467" cy="232675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6"/>
          </p:nvPr>
        </p:nvSpPr>
        <p:spPr>
          <a:xfrm>
            <a:off x="529986" y="886885"/>
            <a:ext cx="11356100" cy="282513"/>
          </a:xfrm>
        </p:spPr>
        <p:txBody>
          <a:bodyPr anchor="b"/>
          <a:lstStyle>
            <a:lvl1pPr marL="0" indent="0">
              <a:buNone/>
              <a:tabLst>
                <a:tab pos="641160" algn="l"/>
              </a:tabLst>
              <a:defRPr sz="1836" b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29660" y="367577"/>
            <a:ext cx="11375537" cy="519307"/>
          </a:xfrm>
        </p:spPr>
        <p:txBody>
          <a:bodyPr anchor="t"/>
          <a:lstStyle>
            <a:lvl1pPr>
              <a:defRPr sz="3264" b="0">
                <a:solidFill>
                  <a:schemeClr val="tx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5071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uil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9660" y="1959145"/>
            <a:ext cx="11893856" cy="4351556"/>
          </a:xfrm>
          <a:prstGeom prst="rect">
            <a:avLst/>
          </a:prstGeom>
          <a:noFill/>
        </p:spPr>
      </p:pic>
      <p:sp>
        <p:nvSpPr>
          <p:cNvPr id="19" name="Content Placeholder 2"/>
          <p:cNvSpPr>
            <a:spLocks noGrp="1"/>
          </p:cNvSpPr>
          <p:nvPr>
            <p:ph idx="15"/>
          </p:nvPr>
        </p:nvSpPr>
        <p:spPr>
          <a:xfrm>
            <a:off x="882334" y="1492166"/>
            <a:ext cx="10778278" cy="1412567"/>
          </a:xfrm>
        </p:spPr>
        <p:txBody>
          <a:bodyPr/>
          <a:lstStyle>
            <a:lvl1pPr marL="279779" indent="-279779">
              <a:buClr>
                <a:srgbClr val="5191CD"/>
              </a:buClr>
              <a:buFontTx/>
              <a:buBlip>
                <a:blip r:embed="rId3"/>
              </a:buBlip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58" indent="-279779">
              <a:buClr>
                <a:srgbClr val="5191CD"/>
              </a:buClr>
              <a:buSzPct val="75000"/>
              <a:buFontTx/>
              <a:buBlip>
                <a:blip r:embed="rId3"/>
              </a:buBlip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39337" indent="-279779">
              <a:buClr>
                <a:srgbClr val="5191CD"/>
              </a:buClr>
              <a:buFont typeface="Segoe" charset="0"/>
              <a:buChar char="–"/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19116" indent="-279779">
              <a:buClr>
                <a:srgbClr val="5191CD"/>
              </a:buClr>
              <a:buFont typeface="Segoe" charset="0"/>
              <a:buChar char="–"/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98895" indent="-279779">
              <a:buClr>
                <a:srgbClr val="5191CD"/>
              </a:buClr>
              <a:buFont typeface="Segoe" charset="0"/>
              <a:buChar char="–"/>
              <a:defRPr sz="142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541367"/>
            <a:ext cx="12436604" cy="466302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5903714" y="6647839"/>
            <a:ext cx="629180" cy="25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462CC3E-48DD-4274-8616-D549FD7B2C15}" type="slidenum">
              <a:rPr lang="en-US" sz="102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/>
              <a:t>‹#›</a:t>
            </a:fld>
            <a:endParaRPr lang="en-US" sz="102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9" y="6713989"/>
            <a:ext cx="2959881" cy="7733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9978050" y="135975"/>
            <a:ext cx="2043317" cy="23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1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Confidential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07" y="6636322"/>
            <a:ext cx="1865467" cy="2326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29660" y="367577"/>
            <a:ext cx="11375537" cy="519307"/>
          </a:xfrm>
        </p:spPr>
        <p:txBody>
          <a:bodyPr anchor="t"/>
          <a:lstStyle>
            <a:lvl1pPr>
              <a:defRPr sz="3264" b="0" baseline="0">
                <a:solidFill>
                  <a:schemeClr val="tx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6"/>
          </p:nvPr>
        </p:nvSpPr>
        <p:spPr>
          <a:xfrm>
            <a:off x="529986" y="886885"/>
            <a:ext cx="11356100" cy="282513"/>
          </a:xfrm>
        </p:spPr>
        <p:txBody>
          <a:bodyPr anchor="b"/>
          <a:lstStyle>
            <a:lvl1pPr marL="0" indent="0">
              <a:buNone/>
              <a:tabLst>
                <a:tab pos="641160" algn="l"/>
              </a:tabLst>
              <a:defRPr sz="1836" b="0" baseline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9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(Building)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2618" y="1959146"/>
            <a:ext cx="11893856" cy="43515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541367"/>
            <a:ext cx="12436604" cy="466302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5903714" y="6647839"/>
            <a:ext cx="629180" cy="25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462CC3E-48DD-4274-8616-D549FD7B2C15}" type="slidenum">
              <a:rPr lang="en-US" sz="1020" smtClean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pPr algn="ctr"/>
              <a:t>‹#›</a:t>
            </a:fld>
            <a:endParaRPr lang="en-US" sz="102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19" y="6713989"/>
            <a:ext cx="2959881" cy="7733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9978050" y="135975"/>
            <a:ext cx="2043317" cy="23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18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Confidential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07" y="6636322"/>
            <a:ext cx="1865467" cy="2326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29660" y="367577"/>
            <a:ext cx="11375537" cy="519307"/>
          </a:xfrm>
        </p:spPr>
        <p:txBody>
          <a:bodyPr anchor="t"/>
          <a:lstStyle>
            <a:lvl1pPr>
              <a:defRPr sz="3264" b="0" baseline="0">
                <a:solidFill>
                  <a:schemeClr val="tx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/>
          </p:nvPr>
        </p:nvSpPr>
        <p:spPr>
          <a:xfrm>
            <a:off x="529986" y="886885"/>
            <a:ext cx="11356100" cy="282513"/>
          </a:xfrm>
        </p:spPr>
        <p:txBody>
          <a:bodyPr anchor="b"/>
          <a:lstStyle>
            <a:lvl1pPr marL="0" indent="0">
              <a:buNone/>
              <a:tabLst>
                <a:tab pos="641160" algn="l"/>
              </a:tabLst>
              <a:defRPr sz="1836" b="0" baseline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91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5170674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8" y="29430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lor 2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410633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&amp;A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home\users\Amesh\4. Projects &amp; Companies\Microsoft\Services Marketing\Project Florance\Graphics and Templates\August Release\MCS FY11 Templates\Photos\Strategy1_small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43647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-3" y="4179446"/>
            <a:ext cx="12436478" cy="1210993"/>
          </a:xfrm>
          <a:prstGeom prst="rect">
            <a:avLst/>
          </a:prstGeom>
          <a:gradFill flip="none" rotWithShape="1">
            <a:gsLst>
              <a:gs pos="0">
                <a:srgbClr val="5191CD">
                  <a:lumMod val="82000"/>
                </a:srgbClr>
              </a:gs>
              <a:gs pos="63000">
                <a:srgbClr val="5191CD">
                  <a:alpha val="71000"/>
                  <a:lumMod val="90000"/>
                </a:srgbClr>
              </a:gs>
              <a:gs pos="100000">
                <a:srgbClr val="A4D7F4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07" y="6636322"/>
            <a:ext cx="1865467" cy="2326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741773" y="4572132"/>
            <a:ext cx="10996182" cy="566687"/>
          </a:xfrm>
        </p:spPr>
        <p:txBody>
          <a:bodyPr anchor="t" anchorCtr="0">
            <a:noAutofit/>
          </a:bodyPr>
          <a:lstStyle>
            <a:lvl1pPr algn="l">
              <a:lnSpc>
                <a:spcPts val="4896"/>
              </a:lnSpc>
              <a:defRPr sz="6119" spc="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91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660" y="1476622"/>
            <a:ext cx="11375537" cy="157908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9" y="6714789"/>
            <a:ext cx="2959881" cy="765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05" y="6636322"/>
            <a:ext cx="1865471" cy="232675"/>
          </a:xfrm>
          <a:prstGeom prst="rect">
            <a:avLst/>
          </a:prstGeom>
          <a:effectLst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93125" y="6685776"/>
            <a:ext cx="4850225" cy="16950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buSzPct val="80000"/>
            </a:pPr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828739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4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68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9" y="294305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29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3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292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70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2923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3210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68127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1931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10660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8578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0714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78689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87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01547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49511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52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707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93503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3697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5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0682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0847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036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5170674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71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436475" cy="69945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7"/>
            <a:ext cx="5486718" cy="917575"/>
          </a:xfrm>
        </p:spPr>
        <p:txBody>
          <a:bodyPr/>
          <a:lstStyle>
            <a:lvl1pPr>
              <a:defRPr sz="6000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6560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69945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79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851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3909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3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10823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8"/>
            <a:ext cx="2743200" cy="2560671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49771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9877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2"/>
            <a:ext cx="10972800" cy="500060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5418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113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2"/>
            <a:ext cx="10972800" cy="500060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0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849463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17194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849463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25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9144318" cy="5486366"/>
          </a:xfrm>
        </p:spPr>
        <p:txBody>
          <a:bodyPr/>
          <a:lstStyle>
            <a:lvl1pPr>
              <a:defRPr sz="4800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18200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81533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43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77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227116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40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8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19" y="276986"/>
            <a:ext cx="6400614" cy="654538"/>
          </a:xfrm>
          <a:prstGeom prst="rect">
            <a:avLst/>
          </a:prstGeom>
        </p:spPr>
        <p:txBody>
          <a:bodyPr lIns="182880" tIns="146304" rIns="182880" bIns="146304" anchor="t" anchorCtr="0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 sz="2400">
                <a:latin typeface="Segoe Pro Light"/>
              </a:defRPr>
            </a:lvl2pPr>
            <a:lvl3pPr marL="571444" indent="0">
              <a:buFontTx/>
              <a:buNone/>
              <a:defRPr sz="2400">
                <a:latin typeface="Segoe Pro Light"/>
              </a:defRPr>
            </a:lvl3pPr>
            <a:lvl4pPr marL="800021" indent="0">
              <a:buFontTx/>
              <a:buNone/>
              <a:defRPr sz="2400">
                <a:latin typeface="Segoe Pro Light"/>
              </a:defRPr>
            </a:lvl4pPr>
            <a:lvl5pPr marL="1028598" indent="0">
              <a:buFontTx/>
              <a:buNone/>
              <a:defRPr sz="2400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8045" y="4137018"/>
            <a:ext cx="2743200" cy="2560671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3336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3347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8341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8045" y="1274472"/>
            <a:ext cx="2743200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3251" y="1274472"/>
            <a:ext cx="2742914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8171" y="1274472"/>
            <a:ext cx="2742914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3092" y="1274472"/>
            <a:ext cx="2742914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25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onfidenti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829500" y="6605940"/>
            <a:ext cx="2777478" cy="3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1526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74" y="233155"/>
            <a:ext cx="11375536" cy="762786"/>
          </a:xfrm>
        </p:spPr>
        <p:txBody>
          <a:bodyPr/>
          <a:lstStyle>
            <a:lvl1pPr>
              <a:defRPr sz="55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662" y="1476623"/>
            <a:ext cx="5597871" cy="2677336"/>
          </a:xfrm>
        </p:spPr>
        <p:txBody>
          <a:bodyPr/>
          <a:lstStyle>
            <a:lvl1pPr marL="348032" indent="-348032">
              <a:lnSpc>
                <a:spcPct val="90000"/>
              </a:lnSpc>
              <a:buSzPct val="80000"/>
              <a:buFont typeface="Arial" pitchFamily="34" charset="0"/>
              <a:buChar char="•"/>
              <a:defRPr sz="3264"/>
            </a:lvl1pPr>
            <a:lvl2pPr marL="639407" indent="-291374">
              <a:lnSpc>
                <a:spcPct val="90000"/>
              </a:lnSpc>
              <a:buSzPct val="80000"/>
              <a:buFont typeface="Arial" pitchFamily="34" charset="0"/>
              <a:buChar char="•"/>
              <a:defRPr sz="2856"/>
            </a:lvl2pPr>
            <a:lvl3pPr marL="932399" indent="-292994">
              <a:lnSpc>
                <a:spcPct val="90000"/>
              </a:lnSpc>
              <a:buSzPct val="80000"/>
              <a:buFont typeface="Arial" pitchFamily="34" charset="0"/>
              <a:buChar char="•"/>
              <a:defRPr sz="2448"/>
            </a:lvl3pPr>
            <a:lvl4pPr marL="1746632" indent="-229862">
              <a:lnSpc>
                <a:spcPct val="90000"/>
              </a:lnSpc>
              <a:buSzPct val="80000"/>
              <a:buFont typeface="Arial" pitchFamily="34" charset="0"/>
              <a:buChar char="•"/>
              <a:defRPr sz="2040"/>
            </a:lvl4pPr>
            <a:lvl5pPr marL="1982969" indent="-236336">
              <a:lnSpc>
                <a:spcPct val="90000"/>
              </a:lnSpc>
              <a:buSzPct val="80000"/>
              <a:buFont typeface="Arial" pitchFamily="34" charset="0"/>
              <a:buChar char="•"/>
              <a:defRPr sz="2040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7324" y="1476623"/>
            <a:ext cx="5597871" cy="2730635"/>
          </a:xfrm>
        </p:spPr>
        <p:txBody>
          <a:bodyPr/>
          <a:lstStyle>
            <a:lvl1pPr marL="466200" indent="-4662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3264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14230" indent="-4662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856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989055" indent="-34965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48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866419" indent="-34965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4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096280" indent="-34965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4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marL="348032" lvl="0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8032" lvl="1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8032" lvl="2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8032" lvl="3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8032" lvl="4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564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169" indent="0">
              <a:buNone/>
              <a:defRPr/>
            </a:lvl2pPr>
            <a:lvl3pPr marL="599956" indent="0">
              <a:buNone/>
              <a:defRPr/>
            </a:lvl3pPr>
            <a:lvl4pPr marL="887125" indent="0">
              <a:buNone/>
              <a:defRPr/>
            </a:lvl4pPr>
            <a:lvl5pPr marL="112710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9" y="1632058"/>
            <a:ext cx="12128722" cy="2228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402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94635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851584" y="1281238"/>
            <a:ext cx="5973846" cy="1843838"/>
          </a:xfrm>
        </p:spPr>
        <p:txBody>
          <a:bodyPr/>
          <a:lstStyle>
            <a:lvl1pPr marL="0" indent="0">
              <a:buNone/>
              <a:defRPr sz="1224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www.mycompany.com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4963F994-9097-446E-8CB5-E5663836D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13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867398" cy="5332413"/>
          </a:xfrm>
        </p:spPr>
        <p:txBody>
          <a:bodyPr wrap="square">
            <a:normAutofit/>
          </a:bodyPr>
          <a:lstStyle>
            <a:lvl1pPr marL="287338" indent="-28733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lnSpc>
                <a:spcPct val="100000"/>
              </a:lnSpc>
              <a:spcBef>
                <a:spcPts val="0"/>
              </a:spcBef>
              <a:defRPr sz="2400"/>
            </a:lvl2pPr>
            <a:lvl3pPr marL="699585" indent="-168419">
              <a:lnSpc>
                <a:spcPct val="100000"/>
              </a:lnSpc>
              <a:spcBef>
                <a:spcPts val="0"/>
              </a:spcBef>
              <a:tabLst/>
              <a:defRPr sz="2000"/>
            </a:lvl3pPr>
            <a:lvl4pPr marL="880958" indent="-181374">
              <a:lnSpc>
                <a:spcPct val="100000"/>
              </a:lnSpc>
              <a:spcBef>
                <a:spcPts val="0"/>
              </a:spcBef>
              <a:defRPr/>
            </a:lvl4pPr>
            <a:lvl5pPr marL="1049377" indent="-168419">
              <a:lnSpc>
                <a:spcPct val="100000"/>
              </a:lnSpc>
              <a:spcBef>
                <a:spcPts val="0"/>
              </a:spcBef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1212849"/>
            <a:ext cx="5791201" cy="5332413"/>
          </a:xfrm>
        </p:spPr>
        <p:txBody>
          <a:bodyPr wrap="square">
            <a:normAutofit/>
          </a:bodyPr>
          <a:lstStyle>
            <a:lvl1pPr marL="287338" indent="-28733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lnSpc>
                <a:spcPct val="100000"/>
              </a:lnSpc>
              <a:spcBef>
                <a:spcPts val="0"/>
              </a:spcBef>
              <a:defRPr sz="2400"/>
            </a:lvl2pPr>
            <a:lvl3pPr marL="699585" indent="-168419">
              <a:lnSpc>
                <a:spcPct val="100000"/>
              </a:lnSpc>
              <a:spcBef>
                <a:spcPts val="0"/>
              </a:spcBef>
              <a:tabLst/>
              <a:defRPr sz="2000"/>
            </a:lvl3pPr>
            <a:lvl4pPr marL="880958" indent="-181374">
              <a:lnSpc>
                <a:spcPct val="100000"/>
              </a:lnSpc>
              <a:spcBef>
                <a:spcPts val="0"/>
              </a:spcBef>
              <a:defRPr/>
            </a:lvl4pPr>
            <a:lvl5pPr marL="1049377" indent="-168419">
              <a:lnSpc>
                <a:spcPct val="100000"/>
              </a:lnSpc>
              <a:spcBef>
                <a:spcPts val="0"/>
              </a:spcBef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361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0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72598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48475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1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3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35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60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26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0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73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9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7137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00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4174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47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1287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9637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51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05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475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4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301" r:id="rId15"/>
    <p:sldLayoutId id="2147484251" r:id="rId16"/>
    <p:sldLayoutId id="2147484252" r:id="rId17"/>
    <p:sldLayoutId id="2147484306" r:id="rId18"/>
    <p:sldLayoutId id="2147484307" r:id="rId19"/>
    <p:sldLayoutId id="2147484254" r:id="rId20"/>
    <p:sldLayoutId id="2147484257" r:id="rId21"/>
    <p:sldLayoutId id="2147484258" r:id="rId22"/>
    <p:sldLayoutId id="2147484260" r:id="rId23"/>
    <p:sldLayoutId id="2147484299" r:id="rId24"/>
    <p:sldLayoutId id="2147484263" r:id="rId25"/>
    <p:sldLayoutId id="214748433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47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  <p:sldLayoutId id="2147484332" r:id="rId23"/>
    <p:sldLayoutId id="2147484333" r:id="rId24"/>
    <p:sldLayoutId id="2147484334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450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60" r:id="rId22"/>
    <p:sldLayoutId id="2147484361" r:id="rId23"/>
    <p:sldLayoutId id="2147484362" r:id="rId24"/>
    <p:sldLayoutId id="2147484363" r:id="rId25"/>
    <p:sldLayoutId id="2147484364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82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2" r:id="rId17"/>
    <p:sldLayoutId id="2147484383" r:id="rId18"/>
    <p:sldLayoutId id="2147484384" r:id="rId19"/>
    <p:sldLayoutId id="2147484385" r:id="rId20"/>
    <p:sldLayoutId id="2147484386" r:id="rId21"/>
    <p:sldLayoutId id="2147484387" r:id="rId22"/>
    <p:sldLayoutId id="2147484388" r:id="rId23"/>
    <p:sldLayoutId id="2147484389" r:id="rId24"/>
    <p:sldLayoutId id="2147484390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31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397" r:id="rId6"/>
    <p:sldLayoutId id="2147484398" r:id="rId7"/>
    <p:sldLayoutId id="2147484399" r:id="rId8"/>
    <p:sldLayoutId id="2147484400" r:id="rId9"/>
    <p:sldLayoutId id="2147484401" r:id="rId10"/>
    <p:sldLayoutId id="2147484402" r:id="rId11"/>
    <p:sldLayoutId id="2147484403" r:id="rId12"/>
    <p:sldLayoutId id="2147484404" r:id="rId13"/>
    <p:sldLayoutId id="2147484405" r:id="rId14"/>
    <p:sldLayoutId id="2147484406" r:id="rId15"/>
    <p:sldLayoutId id="2147484407" r:id="rId16"/>
    <p:sldLayoutId id="2147484408" r:id="rId17"/>
    <p:sldLayoutId id="2147484409" r:id="rId18"/>
    <p:sldLayoutId id="2147484410" r:id="rId19"/>
    <p:sldLayoutId id="2147484411" r:id="rId20"/>
    <p:sldLayoutId id="2147484412" r:id="rId21"/>
    <p:sldLayoutId id="2147484413" r:id="rId22"/>
    <p:sldLayoutId id="2147484414" r:id="rId23"/>
    <p:sldLayoutId id="2147484415" r:id="rId24"/>
    <p:sldLayoutId id="2147484416" r:id="rId25"/>
    <p:sldLayoutId id="2147484417" r:id="rId26"/>
    <p:sldLayoutId id="2147484418" r:id="rId27"/>
    <p:sldLayoutId id="214748442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0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5" r:id="rId14"/>
    <p:sldLayoutId id="2147484436" r:id="rId15"/>
    <p:sldLayoutId id="2147484437" r:id="rId16"/>
    <p:sldLayoutId id="2147484438" r:id="rId17"/>
    <p:sldLayoutId id="2147484439" r:id="rId18"/>
    <p:sldLayoutId id="2147484440" r:id="rId19"/>
    <p:sldLayoutId id="2147484441" r:id="rId20"/>
    <p:sldLayoutId id="2147484442" r:id="rId21"/>
    <p:sldLayoutId id="2147484443" r:id="rId22"/>
    <p:sldLayoutId id="2147484444" r:id="rId23"/>
    <p:sldLayoutId id="2147484445" r:id="rId24"/>
    <p:sldLayoutId id="2147484446" r:id="rId25"/>
    <p:sldLayoutId id="2147484447" r:id="rId26"/>
    <p:sldLayoutId id="2147484448" r:id="rId27"/>
    <p:sldLayoutId id="2147484449" r:id="rId28"/>
    <p:sldLayoutId id="2147484450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13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53" r:id="rId2"/>
    <p:sldLayoutId id="2147484454" r:id="rId3"/>
    <p:sldLayoutId id="2147484455" r:id="rId4"/>
    <p:sldLayoutId id="2147484456" r:id="rId5"/>
    <p:sldLayoutId id="2147484457" r:id="rId6"/>
    <p:sldLayoutId id="2147484458" r:id="rId7"/>
    <p:sldLayoutId id="2147484459" r:id="rId8"/>
    <p:sldLayoutId id="2147484460" r:id="rId9"/>
    <p:sldLayoutId id="2147484461" r:id="rId10"/>
    <p:sldLayoutId id="2147484462" r:id="rId11"/>
    <p:sldLayoutId id="2147484463" r:id="rId12"/>
    <p:sldLayoutId id="2147484464" r:id="rId13"/>
    <p:sldLayoutId id="2147484465" r:id="rId14"/>
    <p:sldLayoutId id="2147484466" r:id="rId15"/>
    <p:sldLayoutId id="2147484467" r:id="rId16"/>
    <p:sldLayoutId id="2147484468" r:id="rId17"/>
    <p:sldLayoutId id="2147484469" r:id="rId18"/>
    <p:sldLayoutId id="2147484470" r:id="rId19"/>
    <p:sldLayoutId id="2147484471" r:id="rId20"/>
    <p:sldLayoutId id="2147484472" r:id="rId21"/>
    <p:sldLayoutId id="2147484473" r:id="rId22"/>
    <p:sldLayoutId id="2147484474" r:id="rId23"/>
    <p:sldLayoutId id="2147484475" r:id="rId24"/>
    <p:sldLayoutId id="2147484476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660" y="363715"/>
            <a:ext cx="11375537" cy="56502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332" y="1706668"/>
            <a:ext cx="11375535" cy="172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76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559" rtl="0" eaLnBrk="1" latinLnBrk="0" hangingPunct="1">
        <a:lnSpc>
          <a:spcPct val="90000"/>
        </a:lnSpc>
        <a:spcBef>
          <a:spcPct val="0"/>
        </a:spcBef>
        <a:buNone/>
        <a:defRPr lang="en-US" sz="4080" b="0" kern="1200" cap="none" spc="-102" baseline="0" dirty="0" smtClean="0">
          <a:ln w="3175">
            <a:noFill/>
          </a:ln>
          <a:solidFill>
            <a:schemeClr val="tx1"/>
          </a:solidFill>
          <a:effectLst/>
          <a:latin typeface="Segoe UI Light" pitchFamily="34" charset="0"/>
          <a:ea typeface="Verdana" pitchFamily="34" charset="0"/>
          <a:cs typeface="Verdana" pitchFamily="34" charset="0"/>
        </a:defRPr>
      </a:lvl1pPr>
    </p:titleStyle>
    <p:bodyStyle>
      <a:lvl1pPr marL="279779" indent="-279779" algn="l" defTabSz="932559" rtl="0" eaLnBrk="1" latinLnBrk="0" hangingPunct="1">
        <a:lnSpc>
          <a:spcPct val="100000"/>
        </a:lnSpc>
        <a:spcBef>
          <a:spcPts val="612"/>
        </a:spcBef>
        <a:buClr>
          <a:schemeClr val="accent1"/>
        </a:buClr>
        <a:buSzPct val="100000"/>
        <a:buFontTx/>
        <a:buBlip>
          <a:blip r:embed="rId20"/>
        </a:buBlip>
        <a:defRPr sz="204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559558" indent="-279779" algn="l" defTabSz="932559" rtl="0" eaLnBrk="1" latinLnBrk="0" hangingPunct="1">
        <a:lnSpc>
          <a:spcPct val="100000"/>
        </a:lnSpc>
        <a:spcBef>
          <a:spcPts val="612"/>
        </a:spcBef>
        <a:buClr>
          <a:schemeClr val="accent1"/>
        </a:buClr>
        <a:buSzPct val="100000"/>
        <a:buFontTx/>
        <a:buBlip>
          <a:blip r:embed="rId20"/>
        </a:buBlip>
        <a:defRPr sz="204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39337" indent="-279779" algn="l" defTabSz="932559" rtl="0" eaLnBrk="1" latinLnBrk="0" hangingPunct="1">
        <a:lnSpc>
          <a:spcPct val="100000"/>
        </a:lnSpc>
        <a:spcBef>
          <a:spcPts val="612"/>
        </a:spcBef>
        <a:buClr>
          <a:schemeClr val="accent1"/>
        </a:buClr>
        <a:buSzPct val="100000"/>
        <a:buFontTx/>
        <a:buBlip>
          <a:blip r:embed="rId20"/>
        </a:buBlip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119116" indent="-279779" algn="l" defTabSz="932559" rtl="0" eaLnBrk="1" latinLnBrk="0" hangingPunct="1">
        <a:lnSpc>
          <a:spcPct val="100000"/>
        </a:lnSpc>
        <a:spcBef>
          <a:spcPts val="612"/>
        </a:spcBef>
        <a:buClr>
          <a:schemeClr val="accent1"/>
        </a:buClr>
        <a:buSzPct val="100000"/>
        <a:buFontTx/>
        <a:buBlip>
          <a:blip r:embed="rId20"/>
        </a:buBlip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98895" indent="-279779" algn="l" defTabSz="932559" rtl="0" eaLnBrk="1" latinLnBrk="0" hangingPunct="1">
        <a:lnSpc>
          <a:spcPct val="100000"/>
        </a:lnSpc>
        <a:spcBef>
          <a:spcPts val="612"/>
        </a:spcBef>
        <a:buClr>
          <a:schemeClr val="accent1"/>
        </a:buClr>
        <a:buSzPct val="100000"/>
        <a:buFontTx/>
        <a:buBlip>
          <a:blip r:embed="rId20"/>
        </a:buBlip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64538" indent="-233140" algn="l" defTabSz="932559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17" indent="-233140" algn="l" defTabSz="932559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097" indent="-233140" algn="l" defTabSz="932559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77" indent="-233140" algn="l" defTabSz="932559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80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59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39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19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399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677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957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237" algn="l" defTabSz="93255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15.png"/><Relationship Id="rId9" Type="http://schemas.openxmlformats.org/officeDocument/2006/relationships/image" Target="../media/image56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2.xml"/><Relationship Id="rId6" Type="http://schemas.openxmlformats.org/officeDocument/2006/relationships/image" Target="../media/image55.png"/><Relationship Id="rId5" Type="http://schemas.openxmlformats.org/officeDocument/2006/relationships/slide" Target="slide63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0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0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0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0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0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0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Crystal Tenn</a:t>
            </a:r>
          </a:p>
          <a:p>
            <a:r>
              <a:rPr lang="en-US" dirty="0"/>
              <a:t>Crystal.Tenn@microsoft.com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Compare the main DI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9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main DI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6050887"/>
          </a:xfrm>
        </p:spPr>
        <p:txBody>
          <a:bodyPr/>
          <a:lstStyle/>
          <a:p>
            <a:pPr lvl="1"/>
            <a:r>
              <a:rPr lang="en-US" sz="2400" dirty="0" err="1"/>
              <a:t>Mef</a:t>
            </a:r>
            <a:endParaRPr lang="en-US" sz="2400" dirty="0"/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Mef2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Unity</a:t>
            </a:r>
          </a:p>
          <a:p>
            <a:pPr lvl="1"/>
            <a:r>
              <a:rPr lang="en-US" sz="2400" dirty="0" err="1"/>
              <a:t>Ninject</a:t>
            </a:r>
            <a:endParaRPr lang="en-US" sz="2400" dirty="0"/>
          </a:p>
          <a:p>
            <a:pPr lvl="1"/>
            <a:r>
              <a:rPr lang="en-US" sz="2400" dirty="0"/>
              <a:t>Castle Windsor</a:t>
            </a:r>
          </a:p>
          <a:p>
            <a:pPr lvl="1"/>
            <a:r>
              <a:rPr lang="en-US" sz="2400" dirty="0" err="1">
                <a:highlight>
                  <a:srgbClr val="FFFF00"/>
                </a:highlight>
              </a:rPr>
              <a:t>Autofac</a:t>
            </a:r>
            <a:endParaRPr lang="en-US" sz="2400" dirty="0">
              <a:highlight>
                <a:srgbClr val="FFFF00"/>
              </a:highlight>
            </a:endParaRPr>
          </a:p>
          <a:p>
            <a:pPr lvl="1"/>
            <a:r>
              <a:rPr lang="en-US" sz="2400" dirty="0" err="1">
                <a:highlight>
                  <a:srgbClr val="FFFF00"/>
                </a:highlight>
              </a:rPr>
              <a:t>StructureMap</a:t>
            </a:r>
            <a:endParaRPr lang="en-US" sz="2400" dirty="0">
              <a:highlight>
                <a:srgbClr val="FFFF00"/>
              </a:highlight>
            </a:endParaRP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297971" lvl="1" indent="0">
              <a:buNone/>
            </a:pPr>
            <a:r>
              <a:rPr lang="en-US" sz="2400" dirty="0"/>
              <a:t>Performance comparisons: </a:t>
            </a:r>
          </a:p>
          <a:p>
            <a:r>
              <a:rPr lang="en-US" dirty="0"/>
              <a:t>https://github.com/danielpalme/IocPerformance</a:t>
            </a:r>
          </a:p>
          <a:p>
            <a:r>
              <a:rPr lang="en-US" dirty="0"/>
              <a:t>http://www.palmmedia.de/Blog/2011/8/30/ioc-container-benchmark-performance-comparison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52878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main DI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5219891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>
                <a:solidFill>
                  <a:srgbClr val="000000"/>
                </a:solidFill>
              </a:rPr>
              <a:t>Microsoft released three versions of MEF using two only unique names: MEF and MEF2</a:t>
            </a:r>
          </a:p>
          <a:p>
            <a:pPr fontAlgn="base"/>
            <a:r>
              <a:rPr lang="en-US" dirty="0">
                <a:solidFill>
                  <a:srgbClr val="000000"/>
                </a:solidFill>
              </a:rPr>
              <a:t>System.ComponentModel.Composition.* MEF in .NET 4 (typically called just MEF), no support for </a:t>
            </a:r>
            <a:r>
              <a:rPr lang="en-US" dirty="0" err="1">
                <a:solidFill>
                  <a:srgbClr val="000000"/>
                </a:solidFill>
              </a:rPr>
              <a:t>CompositionScopes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ExportFactories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endParaRPr lang="en-US" dirty="0">
              <a:solidFill>
                <a:srgbClr val="000000"/>
              </a:solidFill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</a:rPr>
              <a:t>System.ComponentModel.Composition.* MEF2 in .NET 4.5 (sometimes called MEF2 or MEF), support for composition scopes, </a:t>
            </a:r>
            <a:r>
              <a:rPr lang="en-US" dirty="0" err="1">
                <a:solidFill>
                  <a:srgbClr val="000000"/>
                </a:solidFill>
              </a:rPr>
              <a:t>ExportFactories</a:t>
            </a:r>
            <a:endParaRPr lang="en-US" dirty="0">
              <a:solidFill>
                <a:srgbClr val="000000"/>
              </a:solidFill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</a:rPr>
              <a:t>System.Composition.* from independent package </a:t>
            </a:r>
            <a:r>
              <a:rPr lang="en-US" dirty="0" err="1">
                <a:solidFill>
                  <a:srgbClr val="000000"/>
                </a:solidFill>
              </a:rPr>
              <a:t>Microsoft.Composition</a:t>
            </a:r>
            <a:r>
              <a:rPr lang="en-US" dirty="0">
                <a:solidFill>
                  <a:srgbClr val="000000"/>
                </a:solidFill>
              </a:rPr>
              <a:t> lightweight version of MEF typically called MEF2</a:t>
            </a:r>
          </a:p>
          <a:p>
            <a:pPr fontAlgn="base"/>
            <a:endParaRPr lang="en-US" dirty="0">
              <a:solidFill>
                <a:srgbClr val="000000"/>
              </a:solidFill>
            </a:endParaRPr>
          </a:p>
          <a:p>
            <a:pPr fontAlgn="base"/>
            <a:r>
              <a:rPr lang="en-US" b="1" u="sng" dirty="0">
                <a:solidFill>
                  <a:srgbClr val="000000"/>
                </a:solidFill>
              </a:rPr>
              <a:t>The benchmark site refers to lightweight MEF2 System.Compostion.* from </a:t>
            </a:r>
            <a:r>
              <a:rPr lang="en-US" b="1" u="sng" dirty="0" err="1">
                <a:solidFill>
                  <a:srgbClr val="000000"/>
                </a:solidFill>
              </a:rPr>
              <a:t>Microsoft.Composition</a:t>
            </a:r>
            <a:r>
              <a:rPr lang="en-US" b="1" u="sng" dirty="0">
                <a:solidFill>
                  <a:srgbClr val="000000"/>
                </a:solidFill>
              </a:rPr>
              <a:t> package.</a:t>
            </a:r>
          </a:p>
        </p:txBody>
      </p:sp>
    </p:spTree>
    <p:extLst>
      <p:ext uri="{BB962C8B-B14F-4D97-AF65-F5344CB8AC3E}">
        <p14:creationId xmlns:p14="http://schemas.microsoft.com/office/powerpoint/2010/main" val="13528112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77D36A-239F-4521-B361-D522A4CE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207384"/>
            <a:ext cx="8233480" cy="2405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55F75-50F3-4FCC-90DB-C06CF2786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82385"/>
            <a:ext cx="7894637" cy="6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E8DEE-FF6A-4F81-AA31-29355418B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35" y="3226679"/>
            <a:ext cx="8003240" cy="1165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BE2DDF-AD34-489B-9113-E2E7911B4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" y="4345733"/>
            <a:ext cx="7928053" cy="693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EB52D-BF7D-45FD-9D27-04F8C8D8A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" y="5005837"/>
            <a:ext cx="7869575" cy="19214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CD2CD-C4A8-46BF-BA7E-360BE8103E23}"/>
              </a:ext>
            </a:extLst>
          </p:cNvPr>
          <p:cNvSpPr txBox="1"/>
          <p:nvPr/>
        </p:nvSpPr>
        <p:spPr>
          <a:xfrm>
            <a:off x="8961437" y="2354262"/>
            <a:ext cx="2995534" cy="44381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Mef2,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Autofac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,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StructureMap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, and Castle Windsor and are the fastest DI frameworks, though it depends on what type of objects.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Mef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, Unity, and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Ninject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FFFF00"/>
                </a:highlight>
              </a:rPr>
              <a:t> are the slowest.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D6BD7-8E66-48E9-83A8-283700350755}"/>
              </a:ext>
            </a:extLst>
          </p:cNvPr>
          <p:cNvSpPr/>
          <p:nvPr/>
        </p:nvSpPr>
        <p:spPr>
          <a:xfrm>
            <a:off x="5151437" y="207384"/>
            <a:ext cx="929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Singleton: Objects with is singleton lifetime are resolved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Transient: Objects with is transient lifetime are resolved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Combined: Objects with two dependencies (singleton and transient lifetime) are resolved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33333"/>
                </a:solidFill>
                <a:latin typeface="Verdana" panose="020B0604030504040204" pitchFamily="34" charset="0"/>
              </a:rPr>
              <a:t>Complex: Objects with several nested dependencies are resolved</a:t>
            </a:r>
            <a:endParaRPr lang="en-US" sz="12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0454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E7A3D3-540C-4A0F-A4B1-9A7A4A2B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373062"/>
            <a:ext cx="11658600" cy="6037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D14B2-0065-4851-B382-4317561AE087}"/>
              </a:ext>
            </a:extLst>
          </p:cNvPr>
          <p:cNvSpPr/>
          <p:nvPr/>
        </p:nvSpPr>
        <p:spPr>
          <a:xfrm>
            <a:off x="2027237" y="6429295"/>
            <a:ext cx="9509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https://cardinalcore.co.uk/2015/01/28/ioc-battle-in-2015-results-using-ninject-think-again/</a:t>
            </a:r>
          </a:p>
        </p:txBody>
      </p:sp>
    </p:spTree>
    <p:extLst>
      <p:ext uri="{BB962C8B-B14F-4D97-AF65-F5344CB8AC3E}">
        <p14:creationId xmlns:p14="http://schemas.microsoft.com/office/powerpoint/2010/main" val="28866544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rdinalcore.files.wordpress.com/2015/02/transient.png">
            <a:extLst>
              <a:ext uri="{FF2B5EF4-FFF2-40B4-BE49-F238E27FC236}">
                <a16:creationId xmlns:a16="http://schemas.microsoft.com/office/drawing/2014/main" id="{8FD5CC91-D7AE-40EF-A8D9-B2C2914B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373062"/>
            <a:ext cx="114777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30B57C-9FBC-4F76-817F-5A1BD998A8A8}"/>
              </a:ext>
            </a:extLst>
          </p:cNvPr>
          <p:cNvSpPr/>
          <p:nvPr/>
        </p:nvSpPr>
        <p:spPr>
          <a:xfrm>
            <a:off x="2027237" y="6429295"/>
            <a:ext cx="9509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https://cardinalcore.co.uk/2015/01/28/ioc-battle-in-2015-results-using-ninject-think-again/</a:t>
            </a:r>
          </a:p>
        </p:txBody>
      </p:sp>
    </p:spTree>
    <p:extLst>
      <p:ext uri="{BB962C8B-B14F-4D97-AF65-F5344CB8AC3E}">
        <p14:creationId xmlns:p14="http://schemas.microsoft.com/office/powerpoint/2010/main" val="13772541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6748" y="830262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81" y="3268662"/>
            <a:ext cx="11887198" cy="7386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Implementing 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3044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Crystal Tenn</a:t>
            </a:r>
          </a:p>
          <a:p>
            <a:r>
              <a:rPr lang="en-US" dirty="0"/>
              <a:t>Crystal.Tenn@microsoft.com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3176372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What is </a:t>
            </a:r>
            <a:r>
              <a:rPr lang="en-US" sz="5400" dirty="0" err="1"/>
              <a:t>Mef</a:t>
            </a:r>
            <a:r>
              <a:rPr lang="en-US" sz="5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8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Mef</a:t>
            </a:r>
            <a:r>
              <a:rPr lang="en-US" dirty="0"/>
              <a:t> DI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6441750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dirty="0"/>
              <a:t>What is Dependency Injection (DI)?</a:t>
            </a:r>
          </a:p>
        </p:txBody>
      </p:sp>
    </p:spTree>
    <p:extLst>
      <p:ext uri="{BB962C8B-B14F-4D97-AF65-F5344CB8AC3E}">
        <p14:creationId xmlns:p14="http://schemas.microsoft.com/office/powerpoint/2010/main" val="323107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What is </a:t>
            </a:r>
            <a:r>
              <a:rPr lang="en-US" sz="5400" dirty="0" err="1"/>
              <a:t>Mef</a:t>
            </a:r>
            <a:r>
              <a:rPr lang="en-US" sz="5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9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Mef</a:t>
            </a:r>
            <a:r>
              <a:rPr lang="en-US" dirty="0"/>
              <a:t> DI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1985454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Advantages and features of </a:t>
            </a:r>
            <a:r>
              <a:rPr lang="en-US" sz="5400" dirty="0" err="1"/>
              <a:t>Mef</a:t>
            </a:r>
            <a:r>
              <a:rPr lang="en-US" sz="5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features of </a:t>
            </a:r>
            <a:r>
              <a:rPr lang="en-US" dirty="0" err="1"/>
              <a:t>Mef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20644206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1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065702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How do I add it to my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3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add it to my project?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6389727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How do I implement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4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implement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29881363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Dependency Injection?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6095998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  <p:pic>
        <p:nvPicPr>
          <p:cNvPr id="1026" name="Picture 2" descr="Image result for azure batch">
            <a:extLst>
              <a:ext uri="{FF2B5EF4-FFF2-40B4-BE49-F238E27FC236}">
                <a16:creationId xmlns:a16="http://schemas.microsoft.com/office/drawing/2014/main" id="{5DEE9342-2E86-4BAC-A646-9B40A618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2049462"/>
            <a:ext cx="7021286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267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6748" y="830262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81" y="3268662"/>
            <a:ext cx="11887198" cy="7386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Implementing </a:t>
            </a:r>
            <a:r>
              <a:rPr lang="en-US" dirty="0" err="1">
                <a:solidFill>
                  <a:schemeClr val="bg1"/>
                </a:solidFill>
              </a:rPr>
              <a:t>Mef</a:t>
            </a:r>
            <a:r>
              <a:rPr lang="en-US" dirty="0">
                <a:solidFill>
                  <a:schemeClr val="bg1"/>
                </a:solidFill>
              </a:rPr>
              <a:t> DI Framework</a:t>
            </a:r>
          </a:p>
        </p:txBody>
      </p:sp>
    </p:spTree>
    <p:extLst>
      <p:ext uri="{BB962C8B-B14F-4D97-AF65-F5344CB8AC3E}">
        <p14:creationId xmlns:p14="http://schemas.microsoft.com/office/powerpoint/2010/main" val="5640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Crystal Tenn</a:t>
            </a:r>
          </a:p>
          <a:p>
            <a:r>
              <a:rPr lang="en-US" dirty="0"/>
              <a:t>Crystal.Tenn@microsoft.com</a:t>
            </a:r>
          </a:p>
        </p:txBody>
      </p:sp>
    </p:spTree>
    <p:extLst>
      <p:ext uri="{BB962C8B-B14F-4D97-AF65-F5344CB8AC3E}">
        <p14:creationId xmlns:p14="http://schemas.microsoft.com/office/powerpoint/2010/main" val="52428885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What is Unity?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DI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8560819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Advantages and features of Unity?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3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features of Unity?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7084671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3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2087150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How do I add it to my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add it to my project?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8678119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When and why to use DI?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2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How do I implement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4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implement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268198893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6748" y="830262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81" y="3268662"/>
            <a:ext cx="11887198" cy="73866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Implementing Unity </a:t>
            </a:r>
            <a:r>
              <a:rPr lang="en-US" dirty="0">
                <a:solidFill>
                  <a:schemeClr val="bg1"/>
                </a:solidFill>
              </a:rPr>
              <a:t>DI Framework</a:t>
            </a:r>
          </a:p>
        </p:txBody>
      </p:sp>
    </p:spTree>
    <p:extLst>
      <p:ext uri="{BB962C8B-B14F-4D97-AF65-F5344CB8AC3E}">
        <p14:creationId xmlns:p14="http://schemas.microsoft.com/office/powerpoint/2010/main" val="32108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Mef</a:t>
            </a:r>
            <a:r>
              <a:rPr lang="en-US" dirty="0"/>
              <a:t> vs 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Crystal Tenn</a:t>
            </a:r>
          </a:p>
          <a:p>
            <a:r>
              <a:rPr lang="en-US" dirty="0"/>
              <a:t>Crystal.Tenn@microsoft.com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354749008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Deep level comparison of </a:t>
            </a:r>
            <a:r>
              <a:rPr lang="en-US" sz="5400" dirty="0" err="1"/>
              <a:t>Mef</a:t>
            </a:r>
            <a:r>
              <a:rPr lang="en-US" sz="5400" dirty="0"/>
              <a:t> vs. 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7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level comparison of </a:t>
            </a:r>
            <a:r>
              <a:rPr lang="en-US" dirty="0" err="1"/>
              <a:t>Mef</a:t>
            </a:r>
            <a:r>
              <a:rPr lang="en-US" dirty="0"/>
              <a:t> vs. Unity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39411140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When to use </a:t>
            </a:r>
            <a:r>
              <a:rPr lang="en-US" sz="5400" dirty="0" err="1"/>
              <a:t>Mef</a:t>
            </a:r>
            <a:r>
              <a:rPr lang="en-US" sz="5400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r>
              <a:rPr lang="en-US" dirty="0" err="1"/>
              <a:t>Mef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1735860"/>
          </a:xfrm>
        </p:spPr>
        <p:txBody>
          <a:bodyPr/>
          <a:lstStyle/>
          <a:p>
            <a:pPr lvl="1"/>
            <a:r>
              <a:rPr lang="en-US" sz="2400" dirty="0"/>
              <a:t>If you app is this</a:t>
            </a:r>
          </a:p>
          <a:p>
            <a:pPr lvl="1"/>
            <a:r>
              <a:rPr lang="en-US" sz="2400" dirty="0"/>
              <a:t>Or this</a:t>
            </a:r>
          </a:p>
          <a:p>
            <a:pPr lvl="1"/>
            <a:r>
              <a:rPr lang="en-US" sz="2400" dirty="0"/>
              <a:t>Or this</a:t>
            </a:r>
          </a:p>
          <a:p>
            <a:pPr lvl="1"/>
            <a:r>
              <a:rPr lang="en-US" sz="2400" dirty="0"/>
              <a:t>Or this</a:t>
            </a:r>
          </a:p>
        </p:txBody>
      </p:sp>
    </p:spTree>
    <p:extLst>
      <p:ext uri="{BB962C8B-B14F-4D97-AF65-F5344CB8AC3E}">
        <p14:creationId xmlns:p14="http://schemas.microsoft.com/office/powerpoint/2010/main" val="244157763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When to use Unity…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Unity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1735860"/>
          </a:xfrm>
        </p:spPr>
        <p:txBody>
          <a:bodyPr/>
          <a:lstStyle/>
          <a:p>
            <a:pPr lvl="1"/>
            <a:r>
              <a:rPr lang="en-US" sz="2400" dirty="0"/>
              <a:t>If you app is this</a:t>
            </a:r>
          </a:p>
          <a:p>
            <a:pPr lvl="1"/>
            <a:r>
              <a:rPr lang="en-US" sz="2400" dirty="0"/>
              <a:t>Or this</a:t>
            </a:r>
          </a:p>
          <a:p>
            <a:pPr lvl="1"/>
            <a:r>
              <a:rPr lang="en-US" sz="2400" dirty="0"/>
              <a:t>Or this</a:t>
            </a:r>
          </a:p>
          <a:p>
            <a:pPr lvl="1"/>
            <a:r>
              <a:rPr lang="en-US" sz="2400" dirty="0"/>
              <a:t>Or this</a:t>
            </a:r>
          </a:p>
        </p:txBody>
      </p:sp>
    </p:spTree>
    <p:extLst>
      <p:ext uri="{BB962C8B-B14F-4D97-AF65-F5344CB8AC3E}">
        <p14:creationId xmlns:p14="http://schemas.microsoft.com/office/powerpoint/2010/main" val="38436422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to use DI?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385684668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99492" y="2463950"/>
            <a:ext cx="5426902" cy="668366"/>
          </a:xfrm>
        </p:spPr>
        <p:txBody>
          <a:bodyPr>
            <a:noAutofit/>
          </a:bodyPr>
          <a:lstStyle/>
          <a:p>
            <a:r>
              <a:rPr lang="en-US" sz="4488" b="1" dirty="0">
                <a:solidFill>
                  <a:srgbClr val="FFC000"/>
                </a:solidFill>
              </a:rPr>
              <a:t>Tight-Coupling and</a:t>
            </a:r>
          </a:p>
          <a:p>
            <a:r>
              <a:rPr lang="en-US" sz="4488" b="1" dirty="0">
                <a:solidFill>
                  <a:srgbClr val="FFC000"/>
                </a:solidFill>
              </a:rPr>
              <a:t>Dependency Injection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2078732" y="4925000"/>
            <a:ext cx="8155715" cy="470856"/>
          </a:xfrm>
        </p:spPr>
        <p:txBody>
          <a:bodyPr/>
          <a:lstStyle/>
          <a:p>
            <a:r>
              <a:rPr lang="en-US" dirty="0"/>
              <a:t>Rob Vettor, Application Developer Consultant                                                                      Microsoft Premier Support Services</a:t>
            </a:r>
          </a:p>
        </p:txBody>
      </p:sp>
    </p:spTree>
    <p:extLst>
      <p:ext uri="{BB962C8B-B14F-4D97-AF65-F5344CB8AC3E}">
        <p14:creationId xmlns:p14="http://schemas.microsoft.com/office/powerpoint/2010/main" val="236721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124" y="1870399"/>
            <a:ext cx="1992436" cy="143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type="body" idx="16"/>
          </p:nvPr>
        </p:nvSpPr>
        <p:spPr>
          <a:xfrm>
            <a:off x="1952653" y="148033"/>
            <a:ext cx="8515867" cy="102136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10654" y="657604"/>
            <a:ext cx="8530442" cy="519307"/>
          </a:xfrm>
        </p:spPr>
        <p:txBody>
          <a:bodyPr>
            <a:noAutofit/>
          </a:bodyPr>
          <a:lstStyle/>
          <a:p>
            <a:r>
              <a:rPr lang="en-US" sz="4080" dirty="0"/>
              <a:t>Why we are here?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611211" y="3392387"/>
            <a:ext cx="1992435" cy="143907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73" tIns="34987" rIns="34987" bIns="6997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  <a:ea typeface="Segoe UI" pitchFamily="34" charset="0"/>
                <a:cs typeface="Segoe UI" pitchFamily="34" charset="0"/>
              </a:rPr>
              <a:t>Question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540081" y="1870399"/>
            <a:ext cx="1992436" cy="143907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73" tIns="34987" rIns="34987" bIns="6997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  <a:ea typeface="Segoe UI" pitchFamily="34" charset="0"/>
                <a:cs typeface="Segoe UI" pitchFamily="34" charset="0"/>
              </a:rPr>
              <a:t>Examine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900501" y="2086843"/>
            <a:ext cx="4586800" cy="2926189"/>
          </a:xfrm>
          <a:prstGeom prst="rect">
            <a:avLst/>
          </a:prstGeom>
        </p:spPr>
        <p:txBody>
          <a:bodyPr/>
          <a:lstStyle>
            <a:lvl1pPr marL="274320" indent="-27432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548640" indent="-27432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822960" indent="-27432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1097280" indent="-27432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1371600" indent="-27432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9779" indent="-279779" defTabSz="932559">
              <a:spcBef>
                <a:spcPts val="612"/>
              </a:spcBef>
              <a:buClr>
                <a:srgbClr val="5191CD"/>
              </a:buClr>
              <a:defRPr/>
            </a:pPr>
            <a:r>
              <a:rPr lang="en-US" sz="2856" dirty="0">
                <a:solidFill>
                  <a:srgbClr val="1008AA"/>
                </a:solidFill>
                <a:latin typeface="Segoe"/>
              </a:rPr>
              <a:t>Tight Coupling</a:t>
            </a:r>
          </a:p>
          <a:p>
            <a:pPr marL="279779" indent="-279779" defTabSz="932559">
              <a:spcBef>
                <a:spcPts val="612"/>
              </a:spcBef>
              <a:buClr>
                <a:srgbClr val="5191CD"/>
              </a:buClr>
              <a:defRPr/>
            </a:pPr>
            <a:r>
              <a:rPr lang="en-US" sz="2856" dirty="0">
                <a:solidFill>
                  <a:srgbClr val="1008AA"/>
                </a:solidFill>
                <a:latin typeface="Segoe"/>
              </a:rPr>
              <a:t>Inversion of Control</a:t>
            </a:r>
          </a:p>
          <a:p>
            <a:pPr marL="279779" indent="-279779" defTabSz="932559">
              <a:spcBef>
                <a:spcPts val="612"/>
              </a:spcBef>
              <a:buClr>
                <a:srgbClr val="5191CD"/>
              </a:buClr>
              <a:defRPr/>
            </a:pPr>
            <a:r>
              <a:rPr lang="en-US" sz="2856" dirty="0">
                <a:solidFill>
                  <a:srgbClr val="1008AA"/>
                </a:solidFill>
                <a:latin typeface="Segoe"/>
              </a:rPr>
              <a:t>Service Locator</a:t>
            </a:r>
          </a:p>
          <a:p>
            <a:pPr marL="279779" indent="-279779" defTabSz="932559">
              <a:spcBef>
                <a:spcPts val="612"/>
              </a:spcBef>
              <a:buClr>
                <a:srgbClr val="5191CD"/>
              </a:buClr>
              <a:defRPr/>
            </a:pPr>
            <a:r>
              <a:rPr lang="en-US" sz="2856" dirty="0">
                <a:solidFill>
                  <a:srgbClr val="1008AA"/>
                </a:solidFill>
                <a:latin typeface="Segoe"/>
              </a:rPr>
              <a:t>Dependency Injection</a:t>
            </a:r>
          </a:p>
          <a:p>
            <a:pPr marL="279779" indent="-279779" defTabSz="932559">
              <a:spcBef>
                <a:spcPts val="612"/>
              </a:spcBef>
              <a:buClr>
                <a:srgbClr val="5191CD"/>
              </a:buClr>
              <a:defRPr/>
            </a:pPr>
            <a:r>
              <a:rPr lang="en-US" sz="2856" dirty="0">
                <a:solidFill>
                  <a:srgbClr val="1008AA"/>
                </a:solidFill>
                <a:latin typeface="Segoe"/>
              </a:rPr>
              <a:t>Dependency Resolver</a:t>
            </a:r>
          </a:p>
          <a:p>
            <a:pPr marL="279779" indent="-279779" defTabSz="932559">
              <a:spcBef>
                <a:spcPts val="612"/>
              </a:spcBef>
              <a:buClr>
                <a:srgbClr val="5191CD"/>
              </a:buClr>
              <a:defRPr/>
            </a:pPr>
            <a:endParaRPr lang="en-US" sz="3672" dirty="0">
              <a:solidFill>
                <a:srgbClr val="1008AA"/>
              </a:solidFill>
              <a:latin typeface="Segoe"/>
            </a:endParaRPr>
          </a:p>
          <a:p>
            <a:pPr marL="0" indent="0" defTabSz="932559">
              <a:spcBef>
                <a:spcPts val="612"/>
              </a:spcBef>
              <a:buClr>
                <a:srgbClr val="5191CD"/>
              </a:buClr>
              <a:buNone/>
              <a:defRPr/>
            </a:pPr>
            <a:endParaRPr lang="en-US" sz="3672" dirty="0">
              <a:solidFill>
                <a:srgbClr val="1008AA"/>
              </a:solidFill>
              <a:latin typeface="Segoe"/>
            </a:endParaRPr>
          </a:p>
        </p:txBody>
      </p:sp>
      <p:pic>
        <p:nvPicPr>
          <p:cNvPr id="9" name="Picture 2" descr="C:\Users\mhoiseck\Pictures\Microsoft Clip Organizer\j0422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080" y="3391622"/>
            <a:ext cx="1992436" cy="143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7091269" y="4478439"/>
            <a:ext cx="1441247" cy="346346"/>
          </a:xfrm>
          <a:prstGeom prst="rect">
            <a:avLst/>
          </a:prstGeom>
          <a:gradFill>
            <a:gsLst>
              <a:gs pos="100000">
                <a:srgbClr val="000000">
                  <a:alpha val="84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73" tIns="34987" rIns="34987" bIns="6997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  <a:ea typeface="Segoe UI" pitchFamily="34" charset="0"/>
                <a:cs typeface="Segoe UI" pitchFamily="34" charset="0"/>
              </a:rPr>
              <a:t>Increase productivity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581881" y="3104218"/>
            <a:ext cx="2021763" cy="237611"/>
          </a:xfrm>
          <a:prstGeom prst="rect">
            <a:avLst/>
          </a:prstGeom>
          <a:gradFill>
            <a:gsLst>
              <a:gs pos="100000">
                <a:srgbClr val="000000">
                  <a:alpha val="84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73" tIns="34987" rIns="34987" bIns="6997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  <a:ea typeface="Segoe UI" pitchFamily="34" charset="0"/>
                <a:cs typeface="Segoe UI" pitchFamily="34" charset="0"/>
              </a:rPr>
              <a:t>Which one?</a:t>
            </a:r>
          </a:p>
        </p:txBody>
      </p:sp>
      <p:sp>
        <p:nvSpPr>
          <p:cNvPr id="11" name="AutoShape 5" descr="https://mediabank.partners.extranet.microsoft.com/Assets/Active/_Microsoft_Brand/Microsoft_Visual_Identity_Elements/Photography/FY12_Microsoft_brand%20_photography-no_expiration/Print_Use-CMYK/_w/MSC12_John_002_tif.jpeg"/>
          <p:cNvSpPr>
            <a:spLocks noChangeAspect="1" noChangeArrowheads="1"/>
          </p:cNvSpPr>
          <p:nvPr/>
        </p:nvSpPr>
        <p:spPr bwMode="auto">
          <a:xfrm>
            <a:off x="1555220" y="-147339"/>
            <a:ext cx="310868" cy="3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59"/>
            <a:endParaRPr lang="en-US" sz="1836" dirty="0">
              <a:solidFill>
                <a:srgbClr val="595959"/>
              </a:solidFill>
              <a:latin typeface="Segoe"/>
            </a:endParaRPr>
          </a:p>
        </p:txBody>
      </p:sp>
      <p:sp>
        <p:nvSpPr>
          <p:cNvPr id="12" name="AutoShape 7" descr="https://mediabank.partners.extranet.microsoft.com/Assets/Active/_Microsoft_Brand/Microsoft_Visual_Identity_Elements/Photography/FY12_Microsoft_brand%20_photography-no_expiration/Print_Use-CMYK/_w/MSC12_John_002_tif.jpeg"/>
          <p:cNvSpPr>
            <a:spLocks noChangeAspect="1" noChangeArrowheads="1"/>
          </p:cNvSpPr>
          <p:nvPr/>
        </p:nvSpPr>
        <p:spPr bwMode="auto">
          <a:xfrm>
            <a:off x="1710654" y="8095"/>
            <a:ext cx="310868" cy="3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59"/>
            <a:endParaRPr lang="en-US" sz="1836" dirty="0">
              <a:solidFill>
                <a:srgbClr val="595959"/>
              </a:solidFill>
              <a:latin typeface="Sego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07707" y="5232791"/>
            <a:ext cx="8809037" cy="734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59"/>
            <a:r>
              <a:rPr lang="en-US" sz="2040" u="sng" dirty="0">
                <a:solidFill>
                  <a:srgbClr val="000000"/>
                </a:solidFill>
                <a:latin typeface="Segoe"/>
              </a:rPr>
              <a:t>Key Takeaways</a:t>
            </a:r>
          </a:p>
          <a:p>
            <a:pPr defTabSz="932559"/>
            <a:r>
              <a:rPr lang="en-US" sz="2040" dirty="0">
                <a:solidFill>
                  <a:srgbClr val="000000"/>
                </a:solidFill>
                <a:latin typeface="Segoe"/>
              </a:rPr>
              <a:t>Understand </a:t>
            </a:r>
            <a:r>
              <a:rPr lang="en-US" sz="2040" dirty="0">
                <a:solidFill>
                  <a:srgbClr val="C00000"/>
                </a:solidFill>
                <a:latin typeface="Segoe Print" panose="02000600000000000000" pitchFamily="2" charset="0"/>
              </a:rPr>
              <a:t>Dependency Injection </a:t>
            </a:r>
            <a:r>
              <a:rPr lang="en-US" sz="2040" dirty="0">
                <a:solidFill>
                  <a:srgbClr val="000000"/>
                </a:solidFill>
                <a:latin typeface="Segoe"/>
              </a:rPr>
              <a:t>and its benefits</a:t>
            </a:r>
            <a:endParaRPr lang="en-US" sz="2040" i="1" dirty="0">
              <a:solidFill>
                <a:srgbClr val="000000"/>
              </a:solidFill>
              <a:latin typeface="Segoe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585124" y="1871636"/>
            <a:ext cx="2005864" cy="1470192"/>
          </a:xfrm>
          <a:prstGeom prst="rect">
            <a:avLst/>
          </a:prstGeom>
          <a:solidFill>
            <a:srgbClr val="8CC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4663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2448" spc="-3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  <a:ea typeface="Segoe UI" pitchFamily="34" charset="0"/>
              <a:cs typeface="Segoe UI" pitchFamily="34" charset="0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2448" spc="-3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  <a:ea typeface="Segoe UI" pitchFamily="34" charset="0"/>
              <a:cs typeface="Segoe UI" pitchFamily="34" charset="0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2448" spc="-3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  <a:ea typeface="Segoe UI" pitchFamily="34" charset="0"/>
              <a:cs typeface="Segoe UI" pitchFamily="34" charset="0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  <a:ea typeface="Segoe UI" pitchFamily="34" charset="0"/>
                <a:cs typeface="Segoe UI" pitchFamily="34" charset="0"/>
              </a:rPr>
              <a:t>Demos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540585" y="3388859"/>
            <a:ext cx="2005864" cy="1439079"/>
          </a:xfrm>
          <a:prstGeom prst="rect">
            <a:avLst/>
          </a:prstGeom>
          <a:solidFill>
            <a:srgbClr val="8CC6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46630" bIns="932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2448" spc="-3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  <a:ea typeface="Segoe UI" pitchFamily="34" charset="0"/>
              <a:cs typeface="Segoe UI" pitchFamily="34" charset="0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2448" spc="-3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  <a:ea typeface="Segoe UI" pitchFamily="34" charset="0"/>
              <a:cs typeface="Segoe UI" pitchFamily="34" charset="0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1836" spc="-3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  <a:ea typeface="Segoe UI" pitchFamily="34" charset="0"/>
              <a:cs typeface="Segoe UI" pitchFamily="34" charset="0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spc="-3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  <a:ea typeface="Segoe UI" pitchFamily="34" charset="0"/>
                <a:cs typeface="Segoe UI" pitchFamily="34" charset="0"/>
              </a:rPr>
              <a:t>Understand</a:t>
            </a:r>
          </a:p>
        </p:txBody>
      </p:sp>
      <p:pic>
        <p:nvPicPr>
          <p:cNvPr id="5" name="Picture 5" descr="C:\Users\robvet\AppData\Local\Microsoft\Windows\Temporary Internet Files\Content.IE5\OSDZC71B\MC90043479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89" y="1912451"/>
            <a:ext cx="1146325" cy="11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obvet\AppData\Local\Microsoft\Windows\Temporary Internet Files\Content.IE5\27IGZ7DZ\MP900438411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283" y="1981573"/>
            <a:ext cx="1617047" cy="10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obvet\AppData\Local\Microsoft\Windows\Temporary Internet Files\Content.IE5\2KJV2WGO\MC900441523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80" y="3526667"/>
            <a:ext cx="1109263" cy="94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obvet\AppData\Local\Microsoft\Windows\Temporary Internet Files\Content.IE5\A20AS5I7\MC900293454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857" y="3526667"/>
            <a:ext cx="1522064" cy="87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47727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What’s Wrong with this Component?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98959" y="1226207"/>
            <a:ext cx="7676491" cy="419127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9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public class StoreManagerController : Controller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{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AlbumService _albumService;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ArtistService _artistService;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GenreService _genreService;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1836" dirty="0">
              <a:solidFill>
                <a:srgbClr val="000000"/>
              </a:solidFill>
              <a:latin typeface="Segoe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public StoreManagerController()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{     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	_albumService = 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new AlbumService()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           _genreService = 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new GenreService()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           	_artistService = 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new ArtistService()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279792" y="1005717"/>
            <a:ext cx="3483107" cy="509276"/>
          </a:xfrm>
          <a:prstGeom prst="wedgeRoundRectCallout">
            <a:avLst>
              <a:gd name="adj1" fmla="val -62533"/>
              <a:gd name="adj2" fmla="val 208654"/>
              <a:gd name="adj3" fmla="val 16667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63000">
                <a:schemeClr val="accent1">
                  <a:lumMod val="75000"/>
                </a:schemeClr>
              </a:gs>
              <a:gs pos="100000">
                <a:srgbClr val="1008AA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836" dirty="0">
                <a:solidFill>
                  <a:srgbClr val="FFFFFF"/>
                </a:solidFill>
                <a:latin typeface="Segoe"/>
              </a:rPr>
              <a:t>Fact: Takes 3 dependencies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383992" y="2417098"/>
            <a:ext cx="2797810" cy="794833"/>
          </a:xfrm>
          <a:prstGeom prst="wedgeRoundRectCallout">
            <a:avLst>
              <a:gd name="adj1" fmla="val -55945"/>
              <a:gd name="adj2" fmla="val 132278"/>
              <a:gd name="adj3" fmla="val 16667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B684F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836" dirty="0">
                <a:solidFill>
                  <a:srgbClr val="FFFFFF"/>
                </a:solidFill>
                <a:latin typeface="Segoe"/>
              </a:rPr>
              <a:t>Concern: Explicitly creates dependencies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173513" y="3527801"/>
            <a:ext cx="2705962" cy="1001105"/>
          </a:xfrm>
          <a:prstGeom prst="wedgeRoundRectCallout">
            <a:avLst>
              <a:gd name="adj1" fmla="val -66128"/>
              <a:gd name="adj2" fmla="val 25359"/>
              <a:gd name="adj3" fmla="val 16667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B684F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836" dirty="0">
                <a:solidFill>
                  <a:srgbClr val="FFFFFF"/>
                </a:solidFill>
                <a:latin typeface="Segoe"/>
              </a:rPr>
              <a:t>Concern: Communicates directly with concrete classes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041344" y="5604914"/>
            <a:ext cx="3483107" cy="694850"/>
          </a:xfrm>
          <a:prstGeom prst="wedgeRoundRectCallout">
            <a:avLst>
              <a:gd name="adj1" fmla="val -40603"/>
              <a:gd name="adj2" fmla="val -156926"/>
              <a:gd name="adj3" fmla="val 16667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63000">
                <a:schemeClr val="accent1">
                  <a:lumMod val="75000"/>
                </a:schemeClr>
              </a:gs>
              <a:gs pos="100000">
                <a:srgbClr val="1008AA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836" dirty="0">
                <a:solidFill>
                  <a:srgbClr val="FFFFFF"/>
                </a:solidFill>
                <a:latin typeface="Segoe"/>
              </a:rPr>
              <a:t>Fact: Relationship said to be “Tightly Coupled” </a:t>
            </a:r>
          </a:p>
        </p:txBody>
      </p:sp>
    </p:spTree>
    <p:extLst>
      <p:ext uri="{BB962C8B-B14F-4D97-AF65-F5344CB8AC3E}">
        <p14:creationId xmlns:p14="http://schemas.microsoft.com/office/powerpoint/2010/main" val="4232182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134" y="127483"/>
            <a:ext cx="1402120" cy="132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Tight Coupling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266096"/>
            <a:ext cx="8722766" cy="4663017"/>
          </a:xfrm>
        </p:spPr>
        <p:txBody>
          <a:bodyPr>
            <a:norm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Component contains </a:t>
            </a:r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hard-coded </a:t>
            </a:r>
            <a:r>
              <a:rPr lang="en-US" sz="2856" dirty="0"/>
              <a:t>references                         to dependent classes… 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Resistant to change</a:t>
            </a:r>
          </a:p>
          <a:p>
            <a:pPr lvl="2">
              <a:buFont typeface="Wingdings 2"/>
              <a:buChar char=""/>
              <a:defRPr/>
            </a:pPr>
            <a:r>
              <a:rPr lang="en-US" sz="2244" dirty="0"/>
              <a:t>Changing dependent class can affect component</a:t>
            </a:r>
          </a:p>
          <a:p>
            <a:pPr lvl="2">
              <a:buFont typeface="Wingdings 2"/>
              <a:buChar char=""/>
              <a:defRPr/>
            </a:pPr>
            <a:r>
              <a:rPr lang="en-US" sz="2244" dirty="0"/>
              <a:t>Requires recompiling and testing component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Hard to unit test </a:t>
            </a:r>
          </a:p>
          <a:p>
            <a:pPr lvl="2">
              <a:buFont typeface="Wingdings 2"/>
              <a:buChar char=""/>
              <a:defRPr/>
            </a:pPr>
            <a:r>
              <a:rPr lang="en-US" sz="2244" dirty="0"/>
              <a:t>Difficult to quickly </a:t>
            </a:r>
            <a:r>
              <a:rPr lang="en-US" sz="2244" dirty="0">
                <a:solidFill>
                  <a:srgbClr val="C00000"/>
                </a:solidFill>
                <a:latin typeface="Segoe Print" panose="02000600000000000000" pitchFamily="2" charset="0"/>
              </a:rPr>
              <a:t>swap-out</a:t>
            </a:r>
            <a:r>
              <a:rPr lang="en-US" sz="2244" dirty="0"/>
              <a:t> mock classes for testing</a:t>
            </a:r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r>
              <a:rPr lang="en-US" sz="2856" dirty="0"/>
              <a:t>Considered </a:t>
            </a:r>
            <a:r>
              <a:rPr lang="en-US" sz="2856" dirty="0">
                <a:solidFill>
                  <a:srgbClr val="C00000"/>
                </a:solidFill>
                <a:latin typeface="Segoe Print" pitchFamily="2" charset="0"/>
              </a:rPr>
              <a:t>liability </a:t>
            </a:r>
            <a:r>
              <a:rPr lang="en-US" sz="2856" dirty="0"/>
              <a:t>in your design…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Accuring technical debt</a:t>
            </a:r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164755140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Reducing Responsibility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98959" y="1961314"/>
            <a:ext cx="8363148" cy="441176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9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public class StoreManagerController : Controller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{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readonly AlbumService _albumService;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readonly ArtistService _artistService;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readonly GenreService _genreService;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1836" dirty="0">
              <a:solidFill>
                <a:srgbClr val="000000"/>
              </a:solidFill>
              <a:latin typeface="Segoe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public StoreManagerController(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AlbumService albumService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,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				     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GenreService genreService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, 						       	     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ArtistService albumService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)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{     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	_albumService = albumService;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           _genreService = genreService;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           	_artistService = artistService;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}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821292" y="1698643"/>
            <a:ext cx="3016194" cy="960692"/>
          </a:xfrm>
          <a:prstGeom prst="wedgeRoundRectCallout">
            <a:avLst>
              <a:gd name="adj1" fmla="val -46993"/>
              <a:gd name="adj2" fmla="val 172303"/>
              <a:gd name="adj3" fmla="val 16667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63000">
                <a:schemeClr val="accent1">
                  <a:lumMod val="75000"/>
                </a:schemeClr>
              </a:gs>
              <a:gs pos="100000">
                <a:srgbClr val="1008AA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836" dirty="0">
                <a:solidFill>
                  <a:srgbClr val="FFFFFF"/>
                </a:solidFill>
                <a:latin typeface="Segoe"/>
              </a:rPr>
              <a:t>Receives dependencies via constructor </a:t>
            </a:r>
          </a:p>
          <a:p>
            <a:pPr algn="ctr" defTabSz="932559"/>
            <a:r>
              <a:rPr lang="en-US" sz="1836" dirty="0">
                <a:solidFill>
                  <a:srgbClr val="FFFFFF"/>
                </a:solidFill>
                <a:latin typeface="Segoe"/>
              </a:rPr>
              <a:t>(constructor injection)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76270" y="1020612"/>
            <a:ext cx="8004845" cy="691634"/>
          </a:xfrm>
        </p:spPr>
        <p:txBody>
          <a:bodyPr/>
          <a:lstStyle/>
          <a:p>
            <a:r>
              <a:rPr lang="en-US" sz="2448" dirty="0"/>
              <a:t>Shift responsibility for instantiating dependent classes from component to consuming code</a:t>
            </a:r>
          </a:p>
        </p:txBody>
      </p:sp>
    </p:spTree>
    <p:extLst>
      <p:ext uri="{BB962C8B-B14F-4D97-AF65-F5344CB8AC3E}">
        <p14:creationId xmlns:p14="http://schemas.microsoft.com/office/powerpoint/2010/main" val="114873082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Constructor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096532"/>
            <a:ext cx="8765973" cy="4663017"/>
          </a:xfrm>
        </p:spPr>
        <p:txBody>
          <a:bodyPr>
            <a:norm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3264" dirty="0">
                <a:solidFill>
                  <a:srgbClr val="C00000"/>
                </a:solidFill>
                <a:latin typeface="Segoe Print" panose="02000600000000000000" pitchFamily="2" charset="0"/>
              </a:rPr>
              <a:t>Inverts</a:t>
            </a:r>
            <a:r>
              <a:rPr lang="en-US" sz="3264" dirty="0"/>
              <a:t> </a:t>
            </a:r>
            <a:r>
              <a:rPr lang="en-US" sz="3264" dirty="0">
                <a:solidFill>
                  <a:srgbClr val="C00000"/>
                </a:solidFill>
                <a:latin typeface="Segoe Print" panose="02000600000000000000" pitchFamily="2" charset="0"/>
              </a:rPr>
              <a:t>control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Relieves component from responsibility of creating dependency classes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Instantiation moved outside</a:t>
            </a:r>
          </a:p>
          <a:p>
            <a:pPr>
              <a:spcBef>
                <a:spcPts val="1224"/>
              </a:spcBef>
              <a:buFont typeface="Wingdings 2"/>
              <a:buChar char=""/>
              <a:defRPr/>
            </a:pPr>
            <a:r>
              <a:rPr lang="en-US" sz="3264" dirty="0">
                <a:solidFill>
                  <a:srgbClr val="C00000"/>
                </a:solidFill>
                <a:latin typeface="Segoe Print" panose="02000600000000000000" pitchFamily="2" charset="0"/>
              </a:rPr>
              <a:t>Two problems </a:t>
            </a:r>
            <a:r>
              <a:rPr lang="en-US" sz="3264" dirty="0"/>
              <a:t>still persist: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Component still tightly-coupled to concrete classes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Calling class now becomes more complex (must instantiate and inject dependent classes)</a:t>
            </a:r>
          </a:p>
          <a:p>
            <a:pPr>
              <a:buFont typeface="Wingdings 2"/>
              <a:buChar char=""/>
              <a:defRPr/>
            </a:pPr>
            <a:endParaRPr lang="en-US" sz="3060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3264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12" y="328549"/>
            <a:ext cx="1834428" cy="10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30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Reducing Coupling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45970" y="1872384"/>
            <a:ext cx="8363148" cy="4328683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9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public class StoreManagerController : Controller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{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readonly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IAlbumService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 _albumService;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readlonly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IArtistService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 _artistService;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private readonly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IGenreService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 _genreService;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endParaRPr lang="en-US" sz="1836" dirty="0">
              <a:solidFill>
                <a:srgbClr val="000000"/>
              </a:solidFill>
              <a:latin typeface="Segoe"/>
            </a:endParaRP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public StoreManagerController(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IAlbumService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 albumService,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				     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IGenreService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 genreService, 						       	      </a:t>
            </a:r>
            <a:r>
              <a:rPr lang="en-US" sz="1836" dirty="0">
                <a:solidFill>
                  <a:srgbClr val="FF0000"/>
                </a:solidFill>
                <a:latin typeface="Segoe"/>
              </a:rPr>
              <a:t>IArtistService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 albumService)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{     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	_albumService = albumService;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           _genreService = genreService;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           	_artistService = artistService;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302729" y="1364336"/>
            <a:ext cx="2226392" cy="686500"/>
          </a:xfrm>
          <a:prstGeom prst="wedgeRoundRectCallout">
            <a:avLst>
              <a:gd name="adj1" fmla="val -143659"/>
              <a:gd name="adj2" fmla="val 145702"/>
              <a:gd name="adj3" fmla="val 16667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63000">
                <a:schemeClr val="accent1">
                  <a:lumMod val="75000"/>
                </a:schemeClr>
              </a:gs>
              <a:gs pos="100000">
                <a:srgbClr val="1008AA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Interface references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8305416" y="5055099"/>
            <a:ext cx="2343709" cy="1005672"/>
          </a:xfrm>
          <a:prstGeom prst="wedgeRoundRectCallout">
            <a:avLst>
              <a:gd name="adj1" fmla="val -43800"/>
              <a:gd name="adj2" fmla="val -95123"/>
              <a:gd name="adj3" fmla="val 16667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63000">
                <a:schemeClr val="accent1">
                  <a:lumMod val="75000"/>
                </a:schemeClr>
              </a:gs>
              <a:gs pos="100000">
                <a:srgbClr val="1008AA"/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Communicates with concrete class via interface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76269" y="1020612"/>
            <a:ext cx="8758282" cy="687449"/>
          </a:xfrm>
        </p:spPr>
        <p:txBody>
          <a:bodyPr/>
          <a:lstStyle/>
          <a:p>
            <a:r>
              <a:rPr lang="en-US" sz="2448" dirty="0"/>
              <a:t>Add </a:t>
            </a: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abstraction layer </a:t>
            </a:r>
            <a:r>
              <a:rPr lang="en-US" sz="2448" dirty="0"/>
              <a:t>between component and dependencies by implementing </a:t>
            </a: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455506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297915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Refactoring to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266096"/>
            <a:ext cx="8945319" cy="4663017"/>
          </a:xfrm>
        </p:spPr>
        <p:txBody>
          <a:bodyPr>
            <a:normAutofit/>
          </a:bodyPr>
          <a:lstStyle/>
          <a:p>
            <a:pPr lvl="1">
              <a:buFont typeface="Wingdings 2"/>
              <a:buChar char=""/>
              <a:defRPr/>
            </a:pPr>
            <a:r>
              <a:rPr lang="en-US" sz="3264" dirty="0"/>
              <a:t>Components depend on interfaces…</a:t>
            </a:r>
          </a:p>
          <a:p>
            <a:pPr lvl="2">
              <a:buFont typeface="Wingdings 2"/>
              <a:buChar char=""/>
              <a:defRPr/>
            </a:pPr>
            <a:r>
              <a:rPr lang="en-US" sz="2652" dirty="0"/>
              <a:t>Communicates directly with interface</a:t>
            </a:r>
          </a:p>
          <a:p>
            <a:pPr lvl="2">
              <a:buFont typeface="Wingdings 2"/>
              <a:buChar char=""/>
              <a:defRPr/>
            </a:pPr>
            <a:r>
              <a:rPr lang="en-US" sz="2652" dirty="0"/>
              <a:t>Not aware of underlying concrete class</a:t>
            </a:r>
          </a:p>
          <a:p>
            <a:pPr lvl="2">
              <a:buFont typeface="Wingdings 2"/>
              <a:buChar char=""/>
              <a:defRPr/>
            </a:pPr>
            <a:r>
              <a:rPr lang="en-US" sz="2652" dirty="0"/>
              <a:t>Plug in any concrete class that implements interface</a:t>
            </a:r>
          </a:p>
          <a:p>
            <a:pPr lvl="1">
              <a:spcBef>
                <a:spcPts val="1224"/>
              </a:spcBef>
              <a:buFont typeface="Wingdings 2"/>
              <a:buChar char=""/>
              <a:defRPr/>
            </a:pPr>
            <a:r>
              <a:rPr lang="en-US" sz="3264" dirty="0"/>
              <a:t>Plug-in (inject) any class that implements interface</a:t>
            </a:r>
          </a:p>
          <a:p>
            <a:pPr lvl="2">
              <a:spcBef>
                <a:spcPts val="1224"/>
              </a:spcBef>
              <a:buFont typeface="Wingdings 2"/>
              <a:buChar char=""/>
              <a:defRPr/>
            </a:pPr>
            <a:r>
              <a:rPr lang="en-US" sz="2652" dirty="0"/>
              <a:t>Inject implementation without modifying component</a:t>
            </a:r>
          </a:p>
          <a:p>
            <a:pPr lvl="2">
              <a:buFont typeface="Wingdings 2"/>
              <a:buChar char=""/>
              <a:defRPr/>
            </a:pPr>
            <a:r>
              <a:rPr lang="en-US" sz="2652" dirty="0"/>
              <a:t>Flexibility/Interchangeability</a:t>
            </a:r>
            <a:endParaRPr lang="en-US" sz="2448" dirty="0"/>
          </a:p>
          <a:p>
            <a:pPr lvl="2">
              <a:buFont typeface="Wingdings 2"/>
              <a:buChar char=""/>
              <a:defRPr/>
            </a:pPr>
            <a:r>
              <a:rPr lang="en-US" sz="2652" dirty="0"/>
              <a:t>Inject fake/mock implementations for unit testing</a:t>
            </a:r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3060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190019831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1761584"/>
            <a:ext cx="7927128" cy="1041084"/>
          </a:xfrm>
        </p:spPr>
        <p:txBody>
          <a:bodyPr>
            <a:normAutofit fontScale="90000"/>
          </a:bodyPr>
          <a:lstStyle/>
          <a:p>
            <a:pPr algn="ctr">
              <a:spcBef>
                <a:spcPts val="2448"/>
              </a:spcBef>
              <a:defRPr/>
            </a:pPr>
            <a:br>
              <a:rPr lang="en-US" b="1" dirty="0"/>
            </a:br>
            <a:r>
              <a:rPr lang="en-US" sz="5405" b="1" dirty="0">
                <a:solidFill>
                  <a:srgbClr val="C00000"/>
                </a:solidFill>
                <a:latin typeface="Segoe Print" panose="02000600000000000000" pitchFamily="2" charset="0"/>
              </a:rPr>
              <a:t>Tight-Coupling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to…</a:t>
            </a:r>
            <a:br>
              <a:rPr lang="en-US" b="1" dirty="0"/>
            </a:br>
            <a:r>
              <a:rPr lang="en-US" sz="6119" b="1" dirty="0">
                <a:solidFill>
                  <a:srgbClr val="C00000"/>
                </a:solidFill>
                <a:latin typeface="Segoe Print" panose="02000600000000000000" pitchFamily="2" charset="0"/>
              </a:rPr>
              <a:t>Loose-Coupling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35935" y="297915"/>
            <a:ext cx="7927128" cy="1041084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defTabSz="932559">
              <a:defRPr/>
            </a:pPr>
            <a:r>
              <a:rPr lang="en-US" sz="4080" b="1" spc="-102" dirty="0">
                <a:solidFill>
                  <a:srgbClr val="595959"/>
                </a:solidFill>
              </a:rPr>
              <a:t>We Have Improved…</a:t>
            </a:r>
          </a:p>
        </p:txBody>
      </p:sp>
    </p:spTree>
    <p:extLst>
      <p:ext uri="{BB962C8B-B14F-4D97-AF65-F5344CB8AC3E}">
        <p14:creationId xmlns:p14="http://schemas.microsoft.com/office/powerpoint/2010/main" val="235191394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933967" y="1115581"/>
            <a:ext cx="8522302" cy="5490043"/>
          </a:xfrm>
        </p:spPr>
        <p:txBody>
          <a:bodyPr/>
          <a:lstStyle/>
          <a:p>
            <a:r>
              <a:rPr lang="en-US" sz="2448" dirty="0"/>
              <a:t>Implement </a:t>
            </a: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Interface-based design </a:t>
            </a:r>
            <a:r>
              <a:rPr lang="en-US" sz="2448" dirty="0"/>
              <a:t>to communicate across layers -- </a:t>
            </a:r>
            <a:r>
              <a:rPr lang="en-US" sz="2448" dirty="0">
                <a:solidFill>
                  <a:schemeClr val="tx2"/>
                </a:solidFill>
                <a:latin typeface="Segoe Print" pitchFamily="2" charset="0"/>
              </a:rPr>
              <a:t>enforces loose coupling</a:t>
            </a:r>
            <a:r>
              <a:rPr lang="en-US" sz="2448" dirty="0"/>
              <a:t>  </a:t>
            </a:r>
          </a:p>
          <a:p>
            <a:r>
              <a:rPr lang="en-US" sz="2448" dirty="0"/>
              <a:t>Controller, Services, Repositories all loosely coupled with interface references</a:t>
            </a:r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endParaRPr lang="en-US" sz="2448" dirty="0"/>
          </a:p>
          <a:p>
            <a:r>
              <a:rPr lang="en-US" sz="2448" dirty="0"/>
              <a:t>A layer should not expose internal details on which another layer could depend </a:t>
            </a:r>
          </a:p>
          <a:p>
            <a:r>
              <a:rPr lang="en-US" sz="2448" dirty="0"/>
              <a:t>One Layer can Mock or Fake another layer to isolate functionality in order to create unit tests…</a:t>
            </a:r>
          </a:p>
          <a:p>
            <a:pPr marL="0" indent="0">
              <a:buNone/>
            </a:pPr>
            <a:endParaRPr lang="en-US" sz="2448" dirty="0"/>
          </a:p>
          <a:p>
            <a:endParaRPr lang="en-US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 Coupling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026881" y="2843045"/>
            <a:ext cx="1444780" cy="749038"/>
          </a:xfrm>
          <a:prstGeom prst="roundRect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defTabSz="932290"/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</a:rPr>
              <a:t>Service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396591" y="2846523"/>
            <a:ext cx="1428521" cy="745560"/>
          </a:xfrm>
          <a:prstGeom prst="roundRect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defTabSz="932290"/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</a:rPr>
              <a:t>Controller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681835" y="2846523"/>
            <a:ext cx="1395388" cy="745560"/>
          </a:xfrm>
          <a:prstGeom prst="roundRect">
            <a:avLst/>
          </a:prstGeom>
          <a:solidFill>
            <a:schemeClr val="accent5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defTabSz="932290"/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</a:rPr>
              <a:t>Repository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467530" y="2442180"/>
            <a:ext cx="1298108" cy="488929"/>
          </a:xfrm>
          <a:prstGeom prst="roundRect">
            <a:avLst/>
          </a:prstGeom>
          <a:solidFill>
            <a:schemeClr val="accent1"/>
          </a:solidFill>
          <a:ln>
            <a:solidFill>
              <a:srgbClr val="F36D4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defTabSz="932290"/>
            <a:r>
              <a:rPr lang="en-US" sz="1632" i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</a:rPr>
              <a:t>IService</a:t>
            </a:r>
            <a:endParaRPr lang="en-US" sz="1632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203267" y="2495859"/>
            <a:ext cx="1309495" cy="454205"/>
          </a:xfrm>
          <a:prstGeom prst="roundRect">
            <a:avLst/>
          </a:prstGeom>
          <a:solidFill>
            <a:schemeClr val="accent1"/>
          </a:solidFill>
          <a:ln>
            <a:solidFill>
              <a:srgbClr val="F36D4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defTabSz="932290"/>
            <a:r>
              <a:rPr lang="en-US" sz="1632" i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"/>
              </a:rPr>
              <a:t>IRepository</a:t>
            </a:r>
            <a:endParaRPr lang="en-US" sz="1632" i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4752718" y="3618138"/>
            <a:ext cx="2588510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GB" sz="1428" b="1" kern="0" dirty="0">
                <a:solidFill>
                  <a:srgbClr val="1008AA"/>
                </a:solidFill>
                <a:latin typeface="Segoe"/>
              </a:rPr>
              <a:t>Service</a:t>
            </a:r>
            <a:r>
              <a:rPr lang="en-GB" sz="1428" kern="0" dirty="0">
                <a:solidFill>
                  <a:srgbClr val="1008AA"/>
                </a:solidFill>
                <a:latin typeface="Segoe"/>
              </a:rPr>
              <a:t> has dependency on Repository-interface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7453504" y="3618138"/>
            <a:ext cx="2890488" cy="5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GB" sz="1428" b="1" kern="0" dirty="0">
                <a:solidFill>
                  <a:srgbClr val="1008AA"/>
                </a:solidFill>
                <a:latin typeface="Segoe"/>
              </a:rPr>
              <a:t>Repository </a:t>
            </a:r>
            <a:r>
              <a:rPr lang="en-GB" sz="1428" kern="0" dirty="0">
                <a:solidFill>
                  <a:srgbClr val="1008AA"/>
                </a:solidFill>
                <a:latin typeface="Segoe"/>
              </a:rPr>
              <a:t>has dependency on </a:t>
            </a:r>
            <a:r>
              <a:rPr lang="en-GB" sz="1428" kern="0" dirty="0" err="1">
                <a:solidFill>
                  <a:srgbClr val="1008AA"/>
                </a:solidFill>
                <a:latin typeface="Segoe"/>
              </a:rPr>
              <a:t>DbContext</a:t>
            </a:r>
            <a:r>
              <a:rPr lang="en-GB" sz="1428" kern="0" dirty="0">
                <a:solidFill>
                  <a:srgbClr val="1008AA"/>
                </a:solidFill>
                <a:latin typeface="Segoe"/>
              </a:rPr>
              <a:t>-interface</a:t>
            </a:r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 rot="7082181" flipH="1">
            <a:off x="3874919" y="2201893"/>
            <a:ext cx="1330722" cy="1392419"/>
          </a:xfrm>
          <a:custGeom>
            <a:avLst/>
            <a:gdLst/>
            <a:ahLst/>
            <a:cxnLst>
              <a:cxn ang="0">
                <a:pos x="69" y="1158"/>
              </a:cxn>
              <a:cxn ang="0">
                <a:pos x="2230" y="811"/>
              </a:cxn>
              <a:cxn ang="0">
                <a:pos x="3603" y="274"/>
              </a:cxn>
              <a:cxn ang="0">
                <a:pos x="3621" y="437"/>
              </a:cxn>
              <a:cxn ang="0">
                <a:pos x="3828" y="0"/>
              </a:cxn>
              <a:cxn ang="0">
                <a:pos x="3131" y="7"/>
              </a:cxn>
              <a:cxn ang="0">
                <a:pos x="3323" y="93"/>
              </a:cxn>
              <a:cxn ang="0">
                <a:pos x="2032" y="696"/>
              </a:cxn>
              <a:cxn ang="0">
                <a:pos x="0" y="1134"/>
              </a:cxn>
              <a:cxn ang="0">
                <a:pos x="69" y="1158"/>
              </a:cxn>
            </a:cxnLst>
            <a:rect l="0" t="0" r="r" b="b"/>
            <a:pathLst>
              <a:path w="3828" h="1158">
                <a:moveTo>
                  <a:pt x="69" y="1158"/>
                </a:moveTo>
                <a:cubicBezTo>
                  <a:pt x="69" y="1158"/>
                  <a:pt x="1399" y="1040"/>
                  <a:pt x="2230" y="811"/>
                </a:cubicBezTo>
                <a:cubicBezTo>
                  <a:pt x="3164" y="552"/>
                  <a:pt x="3603" y="274"/>
                  <a:pt x="3603" y="274"/>
                </a:cubicBezTo>
                <a:cubicBezTo>
                  <a:pt x="3621" y="437"/>
                  <a:pt x="3621" y="437"/>
                  <a:pt x="3621" y="437"/>
                </a:cubicBezTo>
                <a:cubicBezTo>
                  <a:pt x="3828" y="0"/>
                  <a:pt x="3828" y="0"/>
                  <a:pt x="3828" y="0"/>
                </a:cubicBezTo>
                <a:cubicBezTo>
                  <a:pt x="3131" y="7"/>
                  <a:pt x="3131" y="7"/>
                  <a:pt x="3131" y="7"/>
                </a:cubicBezTo>
                <a:cubicBezTo>
                  <a:pt x="3323" y="93"/>
                  <a:pt x="3323" y="93"/>
                  <a:pt x="3323" y="93"/>
                </a:cubicBezTo>
                <a:cubicBezTo>
                  <a:pt x="3323" y="93"/>
                  <a:pt x="2919" y="386"/>
                  <a:pt x="2032" y="696"/>
                </a:cubicBezTo>
                <a:cubicBezTo>
                  <a:pt x="1147" y="1005"/>
                  <a:pt x="0" y="1134"/>
                  <a:pt x="0" y="1134"/>
                </a:cubicBezTo>
                <a:lnTo>
                  <a:pt x="69" y="1158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36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59"/>
            <a:endParaRPr lang="en-US" sz="1836">
              <a:solidFill>
                <a:srgbClr val="595959"/>
              </a:solidFill>
              <a:latin typeface="Segoe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 rot="7082181" flipH="1">
            <a:off x="6420502" y="2197604"/>
            <a:ext cx="1478844" cy="1576593"/>
          </a:xfrm>
          <a:custGeom>
            <a:avLst/>
            <a:gdLst/>
            <a:ahLst/>
            <a:cxnLst>
              <a:cxn ang="0">
                <a:pos x="69" y="1158"/>
              </a:cxn>
              <a:cxn ang="0">
                <a:pos x="2230" y="811"/>
              </a:cxn>
              <a:cxn ang="0">
                <a:pos x="3603" y="274"/>
              </a:cxn>
              <a:cxn ang="0">
                <a:pos x="3621" y="437"/>
              </a:cxn>
              <a:cxn ang="0">
                <a:pos x="3828" y="0"/>
              </a:cxn>
              <a:cxn ang="0">
                <a:pos x="3131" y="7"/>
              </a:cxn>
              <a:cxn ang="0">
                <a:pos x="3323" y="93"/>
              </a:cxn>
              <a:cxn ang="0">
                <a:pos x="2032" y="696"/>
              </a:cxn>
              <a:cxn ang="0">
                <a:pos x="0" y="1134"/>
              </a:cxn>
              <a:cxn ang="0">
                <a:pos x="69" y="1158"/>
              </a:cxn>
            </a:cxnLst>
            <a:rect l="0" t="0" r="r" b="b"/>
            <a:pathLst>
              <a:path w="3828" h="1158">
                <a:moveTo>
                  <a:pt x="69" y="1158"/>
                </a:moveTo>
                <a:cubicBezTo>
                  <a:pt x="69" y="1158"/>
                  <a:pt x="1399" y="1040"/>
                  <a:pt x="2230" y="811"/>
                </a:cubicBezTo>
                <a:cubicBezTo>
                  <a:pt x="3164" y="552"/>
                  <a:pt x="3603" y="274"/>
                  <a:pt x="3603" y="274"/>
                </a:cubicBezTo>
                <a:cubicBezTo>
                  <a:pt x="3621" y="437"/>
                  <a:pt x="3621" y="437"/>
                  <a:pt x="3621" y="437"/>
                </a:cubicBezTo>
                <a:cubicBezTo>
                  <a:pt x="3828" y="0"/>
                  <a:pt x="3828" y="0"/>
                  <a:pt x="3828" y="0"/>
                </a:cubicBezTo>
                <a:cubicBezTo>
                  <a:pt x="3131" y="7"/>
                  <a:pt x="3131" y="7"/>
                  <a:pt x="3131" y="7"/>
                </a:cubicBezTo>
                <a:cubicBezTo>
                  <a:pt x="3323" y="93"/>
                  <a:pt x="3323" y="93"/>
                  <a:pt x="3323" y="93"/>
                </a:cubicBezTo>
                <a:cubicBezTo>
                  <a:pt x="3323" y="93"/>
                  <a:pt x="2919" y="386"/>
                  <a:pt x="2032" y="696"/>
                </a:cubicBezTo>
                <a:cubicBezTo>
                  <a:pt x="1147" y="1005"/>
                  <a:pt x="0" y="1134"/>
                  <a:pt x="0" y="1134"/>
                </a:cubicBezTo>
                <a:lnTo>
                  <a:pt x="69" y="115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</a:schemeClr>
              </a:gs>
              <a:gs pos="50000">
                <a:schemeClr val="tx1">
                  <a:lumMod val="75000"/>
                </a:schemeClr>
              </a:gs>
              <a:gs pos="100000">
                <a:schemeClr val="tx1">
                  <a:lumMod val="65000"/>
                </a:schemeClr>
              </a:gs>
            </a:gsLst>
            <a:lin ang="36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59"/>
            <a:endParaRPr lang="en-US" sz="1836">
              <a:solidFill>
                <a:srgbClr val="595959"/>
              </a:solidFill>
              <a:latin typeface="Segoe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978904" y="3634813"/>
            <a:ext cx="2593367" cy="9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97">
              <a:defRPr/>
            </a:pPr>
            <a:r>
              <a:rPr lang="en-GB" sz="1428" b="1" kern="0" dirty="0">
                <a:solidFill>
                  <a:srgbClr val="1008AA"/>
                </a:solidFill>
                <a:latin typeface="Segoe"/>
              </a:rPr>
              <a:t>Controller </a:t>
            </a:r>
            <a:r>
              <a:rPr lang="en-GB" sz="1428" kern="0" dirty="0">
                <a:solidFill>
                  <a:srgbClr val="1008AA"/>
                </a:solidFill>
                <a:latin typeface="Segoe"/>
              </a:rPr>
              <a:t>has d</a:t>
            </a:r>
            <a:r>
              <a:rPr lang="en-GB" sz="1428" kern="0" dirty="0" err="1">
                <a:solidFill>
                  <a:srgbClr val="1008AA"/>
                </a:solidFill>
                <a:latin typeface="Segoe"/>
              </a:rPr>
              <a:t>ependency</a:t>
            </a:r>
            <a:r>
              <a:rPr lang="en-GB" sz="1428" kern="0" dirty="0">
                <a:solidFill>
                  <a:srgbClr val="1008AA"/>
                </a:solidFill>
                <a:latin typeface="Segoe"/>
              </a:rPr>
              <a:t>  on Service-interface</a:t>
            </a:r>
          </a:p>
          <a:p>
            <a:pPr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  <a:p>
            <a:pPr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2094777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What are the benefits of DI?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6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2113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4488" dirty="0">
                <a:solidFill>
                  <a:srgbClr val="FFC211"/>
                </a:solidFill>
                <a:latin typeface="Segoe"/>
              </a:rPr>
              <a:t>Adding interfaces for communicating across layers</a:t>
            </a:r>
          </a:p>
        </p:txBody>
      </p:sp>
    </p:spTree>
    <p:extLst>
      <p:ext uri="{BB962C8B-B14F-4D97-AF65-F5344CB8AC3E}">
        <p14:creationId xmlns:p14="http://schemas.microsoft.com/office/powerpoint/2010/main" val="1555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40" y="208781"/>
            <a:ext cx="1797367" cy="1177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225013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Design Still Has Problems…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266096"/>
            <a:ext cx="8765973" cy="4663017"/>
          </a:xfrm>
        </p:spPr>
        <p:txBody>
          <a:bodyPr>
            <a:norm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4080" dirty="0">
                <a:solidFill>
                  <a:srgbClr val="C00000"/>
                </a:solidFill>
                <a:latin typeface="Segoe Print" panose="02000600000000000000" pitchFamily="2" charset="0"/>
              </a:rPr>
              <a:t>Calling code </a:t>
            </a:r>
            <a:r>
              <a:rPr lang="en-US" sz="4080" dirty="0"/>
              <a:t>too </a:t>
            </a:r>
            <a:r>
              <a:rPr lang="en-US" sz="4080" dirty="0">
                <a:solidFill>
                  <a:srgbClr val="C00000"/>
                </a:solidFill>
                <a:latin typeface="Segoe Print" panose="02000600000000000000" pitchFamily="2" charset="0"/>
              </a:rPr>
              <a:t>complex</a:t>
            </a:r>
            <a:r>
              <a:rPr lang="en-US" sz="4080" dirty="0"/>
              <a:t>…</a:t>
            </a:r>
          </a:p>
          <a:p>
            <a:pPr lvl="1">
              <a:buFont typeface="Wingdings 2"/>
              <a:buChar char=""/>
              <a:defRPr/>
            </a:pPr>
            <a:r>
              <a:rPr lang="en-US" sz="3672" dirty="0"/>
              <a:t>It is now responsible for selecting, instantiating and injecting dependencies into component</a:t>
            </a:r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3060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3264" dirty="0"/>
          </a:p>
        </p:txBody>
      </p:sp>
    </p:spTree>
    <p:extLst>
      <p:ext uri="{BB962C8B-B14F-4D97-AF65-F5344CB8AC3E}">
        <p14:creationId xmlns:p14="http://schemas.microsoft.com/office/powerpoint/2010/main" val="286995782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Inversion of Control (</a:t>
            </a:r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IoC</a:t>
            </a:r>
            <a:r>
              <a:rPr lang="en-US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266096"/>
            <a:ext cx="8765973" cy="4663017"/>
          </a:xfrm>
        </p:spPr>
        <p:txBody>
          <a:bodyPr>
            <a:normAutofit/>
          </a:bodyPr>
          <a:lstStyle/>
          <a:p>
            <a:pPr lvl="1"/>
            <a:r>
              <a:rPr lang="en-US" sz="3264" dirty="0"/>
              <a:t>Widely-accepted </a:t>
            </a:r>
            <a:r>
              <a:rPr lang="en-US" sz="3264" dirty="0">
                <a:solidFill>
                  <a:srgbClr val="C00000"/>
                </a:solidFill>
                <a:latin typeface="Segoe Print" panose="02000600000000000000" pitchFamily="2" charset="0"/>
              </a:rPr>
              <a:t>design principle</a:t>
            </a:r>
          </a:p>
          <a:p>
            <a:pPr lvl="1"/>
            <a:r>
              <a:rPr lang="en-US" sz="3264" dirty="0"/>
              <a:t>Promotes </a:t>
            </a:r>
            <a:r>
              <a:rPr lang="en-US" sz="3264" dirty="0">
                <a:solidFill>
                  <a:srgbClr val="C00000"/>
                </a:solidFill>
                <a:latin typeface="Segoe Print" panose="02000600000000000000" pitchFamily="2" charset="0"/>
              </a:rPr>
              <a:t>loose coupling</a:t>
            </a:r>
            <a:r>
              <a:rPr lang="en-US" sz="3264" dirty="0"/>
              <a:t> between objects by </a:t>
            </a:r>
            <a:r>
              <a:rPr lang="en-US" sz="3264" dirty="0">
                <a:solidFill>
                  <a:srgbClr val="C00000"/>
                </a:solidFill>
                <a:latin typeface="Segoe Print" panose="02000600000000000000" pitchFamily="2" charset="0"/>
              </a:rPr>
              <a:t>inverting</a:t>
            </a:r>
            <a:r>
              <a:rPr lang="en-US" sz="3264" dirty="0"/>
              <a:t> the control flow of an application</a:t>
            </a:r>
          </a:p>
          <a:p>
            <a:pPr lvl="1"/>
            <a:r>
              <a:rPr lang="en-US" sz="3060" dirty="0"/>
              <a:t>Dependent object </a:t>
            </a:r>
            <a:r>
              <a:rPr lang="en-US" sz="3060" dirty="0">
                <a:solidFill>
                  <a:srgbClr val="C00000"/>
                </a:solidFill>
                <a:latin typeface="Segoe Print" panose="02000600000000000000" pitchFamily="2" charset="0"/>
              </a:rPr>
              <a:t>receives</a:t>
            </a:r>
            <a:r>
              <a:rPr lang="en-US" sz="3060" dirty="0"/>
              <a:t> its dependencies from a </a:t>
            </a:r>
            <a:r>
              <a:rPr lang="en-US" sz="3060" dirty="0">
                <a:solidFill>
                  <a:srgbClr val="C00000"/>
                </a:solidFill>
                <a:latin typeface="Segoe Print" panose="02000600000000000000" pitchFamily="2" charset="0"/>
              </a:rPr>
              <a:t>container</a:t>
            </a:r>
            <a:r>
              <a:rPr lang="en-US" sz="3060" dirty="0"/>
              <a:t>, instead of explicitly instantiating them</a:t>
            </a:r>
          </a:p>
          <a:p>
            <a:pPr lvl="1"/>
            <a:r>
              <a:rPr lang="en-US" sz="3264" dirty="0"/>
              <a:t>Improves Unit testing, maintainability,   extensibility and interchangeability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83" y="188380"/>
            <a:ext cx="1098711" cy="10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9886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IoC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886511"/>
            <a:ext cx="8765973" cy="4663017"/>
          </a:xfrm>
        </p:spPr>
        <p:txBody>
          <a:bodyPr>
            <a:normAutofit/>
          </a:bodyPr>
          <a:lstStyle/>
          <a:p>
            <a:pPr lvl="1"/>
            <a:r>
              <a:rPr lang="en-US" sz="2856" dirty="0"/>
              <a:t>Two common approaches:</a:t>
            </a:r>
          </a:p>
          <a:p>
            <a:pPr lvl="2"/>
            <a:r>
              <a:rPr lang="en-US" sz="2448" dirty="0"/>
              <a:t>Service Locator</a:t>
            </a:r>
          </a:p>
          <a:p>
            <a:pPr lvl="2"/>
            <a:r>
              <a:rPr lang="en-US" sz="2448" dirty="0"/>
              <a:t>Dependency Injection</a:t>
            </a:r>
          </a:p>
          <a:p>
            <a:pPr lvl="1"/>
            <a:r>
              <a:rPr lang="en-US" sz="2856" dirty="0"/>
              <a:t>Both expose </a:t>
            </a:r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centralized container </a:t>
            </a:r>
            <a:r>
              <a:rPr lang="en-US" sz="2856" dirty="0"/>
              <a:t>to manage dependent objects</a:t>
            </a:r>
          </a:p>
          <a:p>
            <a:pPr lvl="1"/>
            <a:r>
              <a:rPr lang="en-US" sz="2856" dirty="0"/>
              <a:t>Removes </a:t>
            </a:r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tight-coupling</a:t>
            </a:r>
            <a:r>
              <a:rPr lang="en-US" sz="2856" dirty="0"/>
              <a:t> between dependent objects…</a:t>
            </a:r>
          </a:p>
          <a:p>
            <a:pPr lvl="1"/>
            <a:endParaRPr lang="en-US" sz="2856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996911" y="4665327"/>
            <a:ext cx="2069099" cy="741720"/>
          </a:xfrm>
          <a:prstGeom prst="rect">
            <a:avLst/>
          </a:prstGeom>
          <a:ln>
            <a:headEnd type="none" w="med" len="med"/>
            <a:tailEnd type="triangle" w="lg" len="lg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3260" tIns="46630" rIns="9326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597" fontAlgn="base">
              <a:spcBef>
                <a:spcPct val="0"/>
              </a:spcBef>
              <a:spcAft>
                <a:spcPct val="0"/>
              </a:spcAft>
            </a:pPr>
            <a:r>
              <a:rPr lang="en-US" sz="2244" dirty="0">
                <a:solidFill>
                  <a:srgbClr val="FFFFFF"/>
                </a:solidFill>
                <a:latin typeface="Tahoma" pitchFamily="34" charset="0"/>
              </a:rPr>
              <a:t>IoC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516727" y="4222700"/>
            <a:ext cx="2458565" cy="74172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8000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triangle" w="lg" len="lg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3260" tIns="46630" rIns="9326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597" fontAlgn="base"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Tahoma" pitchFamily="34" charset="0"/>
              </a:rPr>
              <a:t>Service Locator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501299" y="5270131"/>
            <a:ext cx="2489419" cy="74172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8000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triangle" w="lg" len="lg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3260" tIns="46630" rIns="9326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597" fontAlgn="base"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Tahoma" pitchFamily="34" charset="0"/>
              </a:rPr>
              <a:t>Dependency </a:t>
            </a:r>
          </a:p>
          <a:p>
            <a:pPr algn="ctr" defTabSz="932597" fontAlgn="base"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latin typeface="Tahoma" pitchFamily="34" charset="0"/>
              </a:rPr>
              <a:t>Injection</a:t>
            </a:r>
          </a:p>
        </p:txBody>
      </p:sp>
      <p:pic>
        <p:nvPicPr>
          <p:cNvPr id="12" name="Picture 2" descr="C:\Program Files (x86)\Microsoft Office\MEDIA\CAGCAT10\j0300840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248" y="339278"/>
            <a:ext cx="1395388" cy="11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 flipV="1">
            <a:off x="5066010" y="4593561"/>
            <a:ext cx="1450716" cy="370860"/>
          </a:xfrm>
          <a:prstGeom prst="straightConnector1">
            <a:avLst/>
          </a:prstGeom>
          <a:ln w="69850">
            <a:solidFill>
              <a:srgbClr val="1008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>
            <a:off x="5066010" y="5036187"/>
            <a:ext cx="1435289" cy="575645"/>
          </a:xfrm>
          <a:prstGeom prst="straightConnector1">
            <a:avLst/>
          </a:prstGeom>
          <a:ln w="69850">
            <a:solidFill>
              <a:srgbClr val="1008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-5355509" y="1698223"/>
              <a:ext cx="2331508" cy="1748631"/>
            </p:xfrm>
            <a:graphic>
              <a:graphicData uri="http://schemas.microsoft.com/office/powerpoint/2016/slidezoom">
                <pslz:sldZm>
                  <pslz:sldZmObj sldId="1624" cId="3767007406">
                    <pslz:zmPr id="{8B772CFD-5A0E-49FF-B79E-0409826F4FE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1508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355509" y="1698223"/>
                <a:ext cx="2331508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00740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Service Locator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2982" y="1102567"/>
            <a:ext cx="8765973" cy="4985259"/>
          </a:xfrm>
        </p:spPr>
        <p:txBody>
          <a:bodyPr>
            <a:noAutofit/>
          </a:bodyPr>
          <a:lstStyle/>
          <a:p>
            <a:pPr lvl="1"/>
            <a:r>
              <a:rPr lang="en-US" sz="3060" dirty="0"/>
              <a:t>Adopts </a:t>
            </a:r>
            <a:r>
              <a:rPr lang="en-US" sz="3060" dirty="0">
                <a:solidFill>
                  <a:srgbClr val="C00000"/>
                </a:solidFill>
                <a:latin typeface="Segoe Print" panose="02000600000000000000" pitchFamily="2" charset="0"/>
              </a:rPr>
              <a:t>pull model</a:t>
            </a:r>
            <a:r>
              <a:rPr lang="en-US" sz="3060" dirty="0"/>
              <a:t> – you ask container to create an object on your behalf</a:t>
            </a:r>
          </a:p>
          <a:p>
            <a:pPr lvl="2"/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On Demand</a:t>
            </a:r>
          </a:p>
          <a:p>
            <a:pPr lvl="2"/>
            <a:r>
              <a:rPr lang="en-US" sz="2856" dirty="0"/>
              <a:t>Query locator via key or interface type</a:t>
            </a:r>
          </a:p>
          <a:p>
            <a:pPr lvl="1"/>
            <a:r>
              <a:rPr lang="en-US" sz="3060" dirty="0"/>
              <a:t>Similar to Factory Pattern, but…</a:t>
            </a:r>
          </a:p>
          <a:p>
            <a:pPr lvl="2"/>
            <a:r>
              <a:rPr lang="en-US" sz="2652" dirty="0"/>
              <a:t>Locator can manage lifetime of dependent object (maintains instance)</a:t>
            </a:r>
          </a:p>
          <a:p>
            <a:pPr lvl="2"/>
            <a:r>
              <a:rPr lang="en-US" sz="2652" dirty="0"/>
              <a:t>Capable of returning reference to any object, while Factories typically return a specific family of types</a:t>
            </a:r>
          </a:p>
          <a:p>
            <a:pPr lvl="1"/>
            <a:r>
              <a:rPr lang="en-US" sz="3060" dirty="0"/>
              <a:t>Component takes dependency on Locator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07" y="-1"/>
            <a:ext cx="1604947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831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704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4488" dirty="0">
                <a:solidFill>
                  <a:srgbClr val="FFC211"/>
                </a:solidFill>
                <a:latin typeface="Segoe"/>
              </a:rPr>
              <a:t>Service Locator</a:t>
            </a:r>
          </a:p>
        </p:txBody>
      </p:sp>
    </p:spTree>
    <p:extLst>
      <p:ext uri="{BB962C8B-B14F-4D97-AF65-F5344CB8AC3E}">
        <p14:creationId xmlns:p14="http://schemas.microsoft.com/office/powerpoint/2010/main" val="20281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4673" y="310868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058851"/>
            <a:ext cx="8765973" cy="4653344"/>
          </a:xfrm>
        </p:spPr>
        <p:txBody>
          <a:bodyPr>
            <a:normAutofit/>
          </a:bodyPr>
          <a:lstStyle/>
          <a:p>
            <a:pPr lvl="1"/>
            <a:r>
              <a:rPr lang="en-US" sz="3060" dirty="0"/>
              <a:t>Adopts </a:t>
            </a:r>
            <a:r>
              <a:rPr lang="en-US" sz="3060" dirty="0">
                <a:solidFill>
                  <a:srgbClr val="C00000"/>
                </a:solidFill>
                <a:latin typeface="Segoe Print" panose="02000600000000000000" pitchFamily="2" charset="0"/>
              </a:rPr>
              <a:t>push model</a:t>
            </a:r>
            <a:r>
              <a:rPr lang="en-US" sz="3060" dirty="0"/>
              <a:t>-</a:t>
            </a:r>
          </a:p>
          <a:p>
            <a:pPr lvl="2"/>
            <a:r>
              <a:rPr lang="en-US" sz="2448" dirty="0"/>
              <a:t>Container responsible for </a:t>
            </a: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Injecting </a:t>
            </a:r>
            <a:r>
              <a:rPr lang="en-US" sz="2448" dirty="0"/>
              <a:t>concrete objects at runtime</a:t>
            </a:r>
          </a:p>
          <a:p>
            <a:pPr lvl="1"/>
            <a:r>
              <a:rPr lang="en-US" sz="2856" dirty="0"/>
              <a:t>Component </a:t>
            </a:r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passive</a:t>
            </a:r>
          </a:p>
          <a:p>
            <a:pPr lvl="2"/>
            <a:r>
              <a:rPr lang="en-US" sz="2448" dirty="0"/>
              <a:t>Not concerned with creating dependencies</a:t>
            </a:r>
          </a:p>
          <a:p>
            <a:pPr lvl="2"/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Receives</a:t>
            </a:r>
            <a:r>
              <a:rPr lang="en-US" sz="2448" dirty="0"/>
              <a:t> from outside</a:t>
            </a:r>
          </a:p>
          <a:p>
            <a:pPr lvl="1"/>
            <a:r>
              <a:rPr lang="en-US" sz="2856" dirty="0"/>
              <a:t>Component has no dependency on container </a:t>
            </a:r>
          </a:p>
          <a:p>
            <a:pPr lvl="1"/>
            <a:r>
              <a:rPr lang="en-US" sz="3264" dirty="0"/>
              <a:t>Benefits…</a:t>
            </a:r>
          </a:p>
          <a:p>
            <a:pPr lvl="2"/>
            <a:r>
              <a:rPr lang="en-US" sz="2448" dirty="0"/>
              <a:t>Increases maintainability/extensibility</a:t>
            </a:r>
          </a:p>
          <a:p>
            <a:pPr lvl="2"/>
            <a:r>
              <a:rPr lang="en-US" sz="2448" dirty="0"/>
              <a:t>Swap-out components without major refactoring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64" y="173159"/>
            <a:ext cx="1608143" cy="8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2024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DI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spcBef>
                <a:spcPts val="1836"/>
              </a:spcBef>
              <a:buFont typeface="Wingdings 2"/>
              <a:buChar char=""/>
              <a:defRPr/>
            </a:pPr>
            <a:r>
              <a:rPr lang="en-US" sz="2856" dirty="0"/>
              <a:t>Software library that automates object instantiation, composition and lifetime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Maps concrete types to abstractions (interfaces/base classes)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Instantiates and injects dependent objects into components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Manages lifetime of injected objects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Several DI containers available for .NET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Autofac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Castle Windsor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Ninject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Spring.NET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Structure Map </a:t>
            </a:r>
          </a:p>
          <a:p>
            <a:pPr lvl="1">
              <a:buFont typeface="Wingdings 2"/>
              <a:buChar char=""/>
              <a:defRPr/>
            </a:pPr>
            <a:r>
              <a:rPr lang="en-US" sz="2244" dirty="0"/>
              <a:t>Unity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Similar functionality - differ in API design</a:t>
            </a:r>
          </a:p>
        </p:txBody>
      </p:sp>
    </p:spTree>
    <p:extLst>
      <p:ext uri="{BB962C8B-B14F-4D97-AF65-F5344CB8AC3E}">
        <p14:creationId xmlns:p14="http://schemas.microsoft.com/office/powerpoint/2010/main" val="73626199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What do DI Containers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8104" y="909730"/>
            <a:ext cx="8556736" cy="1554339"/>
          </a:xfrm>
        </p:spPr>
        <p:txBody>
          <a:bodyPr>
            <a:noAutofit/>
          </a:bodyPr>
          <a:lstStyle/>
          <a:p>
            <a:pPr>
              <a:spcBef>
                <a:spcPts val="1836"/>
              </a:spcBef>
              <a:buFont typeface="Wingdings 2"/>
              <a:buChar char=""/>
              <a:defRPr/>
            </a:pPr>
            <a:r>
              <a:rPr lang="en-US" sz="2856" dirty="0"/>
              <a:t>Manage the Dependency Injection Lifecycle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65462" y="2399306"/>
            <a:ext cx="2209851" cy="179740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6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00000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3264" dirty="0">
                <a:solidFill>
                  <a:srgbClr val="000000"/>
                </a:solidFill>
                <a:latin typeface="Segoe"/>
              </a:rPr>
              <a:t>Register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53630" y="2399306"/>
            <a:ext cx="2209851" cy="179740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6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00000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3264" dirty="0">
                <a:solidFill>
                  <a:srgbClr val="000000"/>
                </a:solidFill>
                <a:latin typeface="Segoe"/>
              </a:rPr>
              <a:t>Resolve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972509" y="2399306"/>
            <a:ext cx="2209851" cy="179740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6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00000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3264" dirty="0">
                <a:solidFill>
                  <a:srgbClr val="000000"/>
                </a:solidFill>
                <a:latin typeface="Segoe"/>
              </a:rPr>
              <a:t>Dispose</a:t>
            </a:r>
          </a:p>
        </p:txBody>
      </p:sp>
    </p:spTree>
    <p:extLst>
      <p:ext uri="{BB962C8B-B14F-4D97-AF65-F5344CB8AC3E}">
        <p14:creationId xmlns:p14="http://schemas.microsoft.com/office/powerpoint/2010/main" val="40991458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spcBef>
                <a:spcPts val="1836"/>
              </a:spcBef>
              <a:buFont typeface="Wingdings 2"/>
              <a:buChar char=""/>
              <a:defRPr/>
            </a:pPr>
            <a:r>
              <a:rPr lang="en-US" sz="3264" dirty="0"/>
              <a:t>Perform at start-up</a:t>
            </a:r>
          </a:p>
          <a:p>
            <a:pPr>
              <a:buFont typeface="Wingdings 2"/>
              <a:buChar char=""/>
              <a:defRPr/>
            </a:pPr>
            <a:r>
              <a:rPr lang="en-US" sz="3264" dirty="0"/>
              <a:t>Register </a:t>
            </a:r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mappings</a:t>
            </a:r>
            <a:r>
              <a:rPr lang="en-US" sz="3264" dirty="0"/>
              <a:t> that map…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Interface references to concrete types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Complex object graphs required by component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Most containers provide templating to simplify </a:t>
            </a:r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</p:txBody>
      </p:sp>
    </p:spTree>
    <p:extLst>
      <p:ext uri="{BB962C8B-B14F-4D97-AF65-F5344CB8AC3E}">
        <p14:creationId xmlns:p14="http://schemas.microsoft.com/office/powerpoint/2010/main" val="7768892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DI?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1937808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Registration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8104" y="909730"/>
            <a:ext cx="8556736" cy="1554339"/>
          </a:xfrm>
        </p:spPr>
        <p:txBody>
          <a:bodyPr>
            <a:noAutofit/>
          </a:bodyPr>
          <a:lstStyle/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3672"/>
              </a:spcBef>
              <a:buFont typeface="Wingdings 2"/>
              <a:buChar char=""/>
              <a:defRPr/>
            </a:pPr>
            <a:r>
              <a:rPr lang="en-US" sz="4080" dirty="0"/>
              <a:t>How do we register components?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Programmatically</a:t>
            </a:r>
            <a:r>
              <a:rPr lang="en-US" sz="2856" dirty="0"/>
              <a:t> (easy, but requires recompiles)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Design-Time</a:t>
            </a:r>
            <a:r>
              <a:rPr lang="en-US" sz="2856" dirty="0"/>
              <a:t> (from configuration file)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Auto-Registration</a:t>
            </a:r>
            <a:r>
              <a:rPr lang="en-US" sz="2856" dirty="0"/>
              <a:t> (use runner to scan assemblies and register objects based on predefined rules) </a:t>
            </a:r>
          </a:p>
          <a:p>
            <a:pPr marL="0" indent="0">
              <a:spcBef>
                <a:spcPts val="1836"/>
              </a:spcBef>
              <a:buNone/>
              <a:defRPr/>
            </a:pPr>
            <a:r>
              <a:rPr lang="en-US" sz="4080" dirty="0"/>
              <a:t> </a:t>
            </a:r>
          </a:p>
        </p:txBody>
      </p:sp>
      <p:pic>
        <p:nvPicPr>
          <p:cNvPr id="8" name="Picture 4" descr="http://ts2.mm.bing.net/images/thumbnail.aspx?q=1211595630701&amp;id=c4f91984be79de76e50bc51419b80b4f&amp;url=http%3a%2f%2fwww.penn-olson.com%2fwp-content%2fuploads%2f2009%2f12%2fdo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15" y="943340"/>
            <a:ext cx="2330181" cy="174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96750" y="2579662"/>
            <a:ext cx="2330425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724" indent="-349724" algn="ctr" defTabSz="932559">
              <a:lnSpc>
                <a:spcPct val="80000"/>
              </a:lnSpc>
              <a:spcBef>
                <a:spcPts val="2448"/>
              </a:spcBef>
              <a:buClr>
                <a:srgbClr val="FFE885"/>
              </a:buClr>
              <a:defRPr/>
            </a:pPr>
            <a:r>
              <a:rPr kumimoji="1" lang="en-US" sz="2040" kern="0" dirty="0">
                <a:solidFill>
                  <a:srgbClr val="3333FF"/>
                </a:solidFill>
                <a:latin typeface="Segoe Print" pitchFamily="2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28105" y="2596610"/>
            <a:ext cx="1783401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724" indent="-349724" algn="ctr" defTabSz="932559">
              <a:lnSpc>
                <a:spcPct val="80000"/>
              </a:lnSpc>
              <a:spcBef>
                <a:spcPts val="2448"/>
              </a:spcBef>
              <a:buClr>
                <a:srgbClr val="FFE885"/>
              </a:buClr>
              <a:defRPr/>
            </a:pPr>
            <a:r>
              <a:rPr kumimoji="1" lang="en-US" sz="2040" kern="0" dirty="0">
                <a:solidFill>
                  <a:srgbClr val="3333FF"/>
                </a:solidFill>
                <a:latin typeface="Segoe Print" pitchFamily="2" charset="0"/>
              </a:rPr>
              <a:t>XML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55" y="1077973"/>
            <a:ext cx="1154305" cy="149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00" y="1088380"/>
            <a:ext cx="1243338" cy="148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03899" y="2592182"/>
            <a:ext cx="1825277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724" indent="-349724" algn="ctr" defTabSz="932559">
              <a:lnSpc>
                <a:spcPct val="80000"/>
              </a:lnSpc>
              <a:spcBef>
                <a:spcPts val="2448"/>
              </a:spcBef>
              <a:buClr>
                <a:srgbClr val="FFE885"/>
              </a:buClr>
              <a:defRPr/>
            </a:pPr>
            <a:r>
              <a:rPr kumimoji="1" lang="en-US" sz="2040" kern="0" dirty="0">
                <a:solidFill>
                  <a:srgbClr val="3333FF"/>
                </a:solidFill>
                <a:latin typeface="Segoe Print" pitchFamily="2" charset="0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346243591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Code-Based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Explicitly register types via code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Easy, but can be time-consuming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IntelliSense and compile-time checking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Expressed in a fluent API style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Gain complete control – express discrete mappings for each component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Benefit of late-binding is lost as all dependencies are hard-coded</a:t>
            </a:r>
          </a:p>
        </p:txBody>
      </p:sp>
    </p:spTree>
    <p:extLst>
      <p:ext uri="{BB962C8B-B14F-4D97-AF65-F5344CB8AC3E}">
        <p14:creationId xmlns:p14="http://schemas.microsoft.com/office/powerpoint/2010/main" val="339546952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512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3264" dirty="0">
                <a:solidFill>
                  <a:srgbClr val="FFC211"/>
                </a:solidFill>
                <a:latin typeface="Segoe"/>
              </a:rPr>
              <a:t>Code-Based Registration</a:t>
            </a:r>
            <a:endParaRPr lang="en-US" sz="2856" dirty="0">
              <a:solidFill>
                <a:srgbClr val="FFC211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35291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XML (Design Time)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Register concrete types via XML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True late binding support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Can change behavior of app without recompiling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Beneficial for external customers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Verbose and brittle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Time-consuming 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No IntelliSense or compile-time checking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Must ensure that component’s path are in scope</a:t>
            </a:r>
          </a:p>
        </p:txBody>
      </p:sp>
    </p:spTree>
    <p:extLst>
      <p:ext uri="{BB962C8B-B14F-4D97-AF65-F5344CB8AC3E}">
        <p14:creationId xmlns:p14="http://schemas.microsoft.com/office/powerpoint/2010/main" val="339820632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512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3264" dirty="0">
                <a:solidFill>
                  <a:srgbClr val="FFC211"/>
                </a:solidFill>
                <a:latin typeface="Segoe"/>
              </a:rPr>
              <a:t>Design-Time Registration</a:t>
            </a:r>
            <a:endParaRPr lang="en-US" sz="2856" dirty="0">
              <a:solidFill>
                <a:srgbClr val="FFC211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5159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Automatic (Convention)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Automatic-registration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Container scans assemblies and registers types it discovers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Based on pre-configured rules applied globally…</a:t>
            </a:r>
          </a:p>
          <a:p>
            <a:pPr lvl="2">
              <a:buFont typeface="Wingdings 2"/>
              <a:buChar char=""/>
              <a:defRPr/>
            </a:pPr>
            <a:r>
              <a:rPr lang="en-US" sz="2244" dirty="0"/>
              <a:t>Maps all types in assembly that implement interfaces</a:t>
            </a:r>
          </a:p>
          <a:p>
            <a:pPr lvl="2">
              <a:buFont typeface="Wingdings 2"/>
              <a:buChar char=""/>
              <a:defRPr/>
            </a:pPr>
            <a:r>
              <a:rPr lang="en-US" sz="2244" dirty="0"/>
              <a:t>Can customize global rules that apply to all components usually using fluent API expressions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May need to combine with explicit registrations to discretely map specific types 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Vastly reduces amount of registration code you need to write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Practical when you have large number of components- can handle hundreds of components with little effort</a:t>
            </a:r>
          </a:p>
          <a:p>
            <a:pPr lvl="1">
              <a:buFont typeface="Wingdings 2"/>
              <a:buChar char=""/>
              <a:defRPr/>
            </a:pPr>
            <a:endParaRPr lang="en-US" sz="3264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</p:txBody>
      </p:sp>
    </p:spTree>
    <p:extLst>
      <p:ext uri="{BB962C8B-B14F-4D97-AF65-F5344CB8AC3E}">
        <p14:creationId xmlns:p14="http://schemas.microsoft.com/office/powerpoint/2010/main" val="296173281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512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3264" dirty="0">
                <a:solidFill>
                  <a:srgbClr val="FFC211"/>
                </a:solidFill>
                <a:latin typeface="Segoe"/>
              </a:rPr>
              <a:t>Automatic Registration</a:t>
            </a:r>
            <a:endParaRPr lang="en-US" sz="2856" dirty="0">
              <a:solidFill>
                <a:srgbClr val="FFC211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35640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Object Lifetime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3264" dirty="0"/>
              <a:t>Lifetime Managers manage the lifetime of objects instantiated by the container…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Transient Lifetime (default)</a:t>
            </a:r>
          </a:p>
          <a:p>
            <a:pPr lvl="2">
              <a:buFont typeface="Wingdings 2"/>
              <a:buChar char=""/>
              <a:defRPr/>
            </a:pPr>
            <a:r>
              <a:rPr lang="en-US" sz="2448" dirty="0"/>
              <a:t>Creates new instance of object each for each resolve 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Container Controlled Lifetime</a:t>
            </a:r>
          </a:p>
          <a:p>
            <a:pPr lvl="2">
              <a:buFont typeface="Wingdings 2"/>
              <a:buChar char=""/>
              <a:defRPr/>
            </a:pPr>
            <a:r>
              <a:rPr lang="en-US" sz="2448" dirty="0"/>
              <a:t>Creates singleton instance upon demand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Per Request Lifetime</a:t>
            </a:r>
          </a:p>
          <a:p>
            <a:pPr lvl="2">
              <a:buFont typeface="Wingdings 2"/>
              <a:buChar char=""/>
              <a:defRPr/>
            </a:pPr>
            <a:r>
              <a:rPr lang="en-US" sz="2448" dirty="0"/>
              <a:t>Creates instance for duration of a request</a:t>
            </a:r>
          </a:p>
          <a:p>
            <a:pPr lvl="1">
              <a:buFont typeface="Wingdings 2"/>
              <a:buChar char=""/>
              <a:defRPr/>
            </a:pPr>
            <a:r>
              <a:rPr lang="en-US" sz="2856" dirty="0"/>
              <a:t>Per Thread Lifetime</a:t>
            </a:r>
          </a:p>
          <a:p>
            <a:pPr lvl="2">
              <a:buFont typeface="Wingdings 2"/>
              <a:buChar char=""/>
              <a:defRPr/>
            </a:pPr>
            <a:r>
              <a:rPr lang="en-US" sz="2448" dirty="0"/>
              <a:t>Implements singleton behavior on a per-thread bases</a:t>
            </a:r>
          </a:p>
          <a:p>
            <a:pPr lvl="1">
              <a:buFont typeface="Wingdings 2"/>
              <a:buChar char=""/>
              <a:defRPr/>
            </a:pPr>
            <a:endParaRPr lang="en-US" sz="2448" dirty="0"/>
          </a:p>
          <a:p>
            <a:pPr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</p:txBody>
      </p:sp>
    </p:spTree>
    <p:extLst>
      <p:ext uri="{BB962C8B-B14F-4D97-AF65-F5344CB8AC3E}">
        <p14:creationId xmlns:p14="http://schemas.microsoft.com/office/powerpoint/2010/main" val="117415933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Lifetime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RegisterType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Resolve concrete class to interface or base class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Register Instance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Instantiate type at runtime is treated as singleton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Named type registration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Register multiple concrete classes with single interface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Used named label to select desired class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 err="1"/>
              <a:t>InjectionConstructor</a:t>
            </a:r>
            <a:endParaRPr lang="en-US" sz="2856" dirty="0"/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Configure Object Graph for component </a:t>
            </a:r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</p:txBody>
      </p:sp>
    </p:spTree>
    <p:extLst>
      <p:ext uri="{BB962C8B-B14F-4D97-AF65-F5344CB8AC3E}">
        <p14:creationId xmlns:p14="http://schemas.microsoft.com/office/powerpoint/2010/main" val="62873698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3906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3264" dirty="0">
                <a:solidFill>
                  <a:srgbClr val="FFC211"/>
                </a:solidFill>
                <a:latin typeface="Segoe"/>
              </a:rPr>
              <a:t>Lifetime Registration…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3264" dirty="0">
                <a:solidFill>
                  <a:srgbClr val="FFC211"/>
                </a:solidFill>
                <a:latin typeface="Segoe"/>
              </a:rPr>
              <a:t>RegisterInstance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3264" dirty="0">
                <a:solidFill>
                  <a:srgbClr val="FFC211"/>
                </a:solidFill>
                <a:latin typeface="Segoe"/>
              </a:rPr>
              <a:t>RegisterType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3264" dirty="0">
                <a:solidFill>
                  <a:srgbClr val="FFC211"/>
                </a:solidFill>
                <a:latin typeface="Segoe"/>
              </a:rPr>
              <a:t>Named Type Registration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3264" dirty="0">
                <a:solidFill>
                  <a:srgbClr val="FFC211"/>
                </a:solidFill>
                <a:latin typeface="Segoe"/>
              </a:rPr>
              <a:t>InjectionContstructor Class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endParaRPr lang="en-US" sz="2856" dirty="0">
              <a:solidFill>
                <a:srgbClr val="FFC211"/>
              </a:solidFill>
              <a:latin typeface="Segoe"/>
            </a:endParaRP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endParaRPr lang="en-US" sz="2856" dirty="0">
              <a:solidFill>
                <a:srgbClr val="FFC211"/>
              </a:solidFill>
              <a:latin typeface="Segoe"/>
            </a:endParaRP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endParaRPr lang="en-US" sz="2856" dirty="0">
              <a:solidFill>
                <a:srgbClr val="FFC211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173583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sz="5400" dirty="0"/>
              <a:t>Let’s look at a simple code example of 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7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Registration Approach Matrix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2532233" y="1400385"/>
          <a:ext cx="7540763" cy="34558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611">
                <a:tc>
                  <a:txBody>
                    <a:bodyPr/>
                    <a:lstStyle/>
                    <a:p>
                      <a:r>
                        <a:rPr lang="en-US" sz="1900" dirty="0"/>
                        <a:t>Approach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Description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Advantages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Disadvantages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663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XML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Configuration in XML mappings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Control/Can</a:t>
                      </a:r>
                      <a:r>
                        <a:rPr lang="en-US" sz="1900" baseline="0" dirty="0">
                          <a:solidFill>
                            <a:srgbClr val="000000"/>
                          </a:solidFill>
                        </a:rPr>
                        <a:t> change without recompiling</a:t>
                      </a:r>
                      <a:endParaRPr lang="en-US" sz="1900" dirty="0">
                        <a:solidFill>
                          <a:srgbClr val="000000"/>
                        </a:solidFill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Verbose, time-consuming, no compile time checks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312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Explicit</a:t>
                      </a:r>
                      <a:r>
                        <a:rPr lang="en-US" sz="1900" baseline="0" dirty="0">
                          <a:solidFill>
                            <a:srgbClr val="000000"/>
                          </a:solidFill>
                        </a:rPr>
                        <a:t> code mappings</a:t>
                      </a:r>
                      <a:endParaRPr lang="en-US" sz="1900" dirty="0">
                        <a:solidFill>
                          <a:srgbClr val="000000"/>
                        </a:solidFill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Control, compile time checks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Must recompile</a:t>
                      </a:r>
                      <a:r>
                        <a:rPr lang="en-US" sz="1900" baseline="0" dirty="0">
                          <a:solidFill>
                            <a:srgbClr val="000000"/>
                          </a:solidFill>
                        </a:rPr>
                        <a:t> for changes</a:t>
                      </a:r>
                      <a:endParaRPr lang="en-US" sz="1900" dirty="0">
                        <a:solidFill>
                          <a:srgbClr val="000000"/>
                        </a:solidFill>
                      </a:endParaRP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663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Auto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Scans assemblies with specific</a:t>
                      </a:r>
                      <a:r>
                        <a:rPr lang="en-US" sz="1900" baseline="0" dirty="0">
                          <a:solidFill>
                            <a:srgbClr val="000000"/>
                          </a:solidFill>
                        </a:rPr>
                        <a:t> rules</a:t>
                      </a:r>
                      <a:endParaRPr lang="en-US" sz="1900" dirty="0">
                        <a:solidFill>
                          <a:srgbClr val="000000"/>
                        </a:solidFill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Change without recompiling/ </a:t>
                      </a:r>
                    </a:p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Less Effort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rgbClr val="000000"/>
                          </a:solidFill>
                        </a:rPr>
                        <a:t>Less control especially</a:t>
                      </a:r>
                      <a:r>
                        <a:rPr lang="en-US" sz="1900" baseline="0" dirty="0">
                          <a:solidFill>
                            <a:srgbClr val="000000"/>
                          </a:solidFill>
                        </a:rPr>
                        <a:t> for discrete mappings</a:t>
                      </a:r>
                      <a:endParaRPr lang="en-US" sz="1900" dirty="0">
                        <a:solidFill>
                          <a:srgbClr val="000000"/>
                        </a:solidFill>
                      </a:endParaRP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92158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vs. Degree of Binding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979988" y="2025080"/>
            <a:ext cx="1438873" cy="799374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XML</a:t>
            </a:r>
          </a:p>
        </p:txBody>
      </p:sp>
      <p:sp>
        <p:nvSpPr>
          <p:cNvPr id="6" name="Rectangle 5"/>
          <p:cNvSpPr/>
          <p:nvPr/>
        </p:nvSpPr>
        <p:spPr>
          <a:xfrm>
            <a:off x="7106428" y="2025081"/>
            <a:ext cx="1545457" cy="799374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Code as</a:t>
            </a:r>
          </a:p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Configuration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27324" y="3463956"/>
            <a:ext cx="6288411" cy="17763"/>
          </a:xfrm>
          <a:prstGeom prst="straightConnector1">
            <a:avLst/>
          </a:prstGeom>
          <a:ln w="63500">
            <a:solidFill>
              <a:srgbClr val="1008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218237" y="1190180"/>
            <a:ext cx="0" cy="4973884"/>
          </a:xfrm>
          <a:prstGeom prst="straightConnector1">
            <a:avLst/>
          </a:prstGeom>
          <a:ln w="63500">
            <a:solidFill>
              <a:srgbClr val="1008A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412202" y="4809568"/>
            <a:ext cx="1612070" cy="799374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Auto-</a:t>
            </a:r>
          </a:p>
          <a:p>
            <a:pPr algn="ctr" defTabSz="932559"/>
            <a:r>
              <a:rPr lang="en-US" sz="1632" dirty="0">
                <a:solidFill>
                  <a:srgbClr val="FFFFFF"/>
                </a:solidFill>
                <a:latin typeface="Segoe"/>
              </a:rPr>
              <a:t>Registration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3127323" y="3151773"/>
            <a:ext cx="3090914" cy="7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GB" sz="1428" b="1" kern="0" dirty="0">
                <a:solidFill>
                  <a:srgbClr val="C00000"/>
                </a:solidFill>
                <a:latin typeface="Segoe"/>
              </a:rPr>
              <a:t>Late Binding</a:t>
            </a:r>
            <a:endParaRPr lang="en-GB" sz="1428" kern="0" dirty="0">
              <a:solidFill>
                <a:srgbClr val="C00000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6213805" y="3165089"/>
            <a:ext cx="3090914" cy="7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GB" sz="1428" b="1" kern="0" dirty="0">
                <a:solidFill>
                  <a:srgbClr val="C00000"/>
                </a:solidFill>
                <a:latin typeface="Segoe"/>
              </a:rPr>
              <a:t>Early Binding</a:t>
            </a:r>
            <a:endParaRPr lang="en-GB" sz="1428" kern="0" dirty="0">
              <a:solidFill>
                <a:srgbClr val="C00000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</p:txBody>
      </p:sp>
      <p:sp>
        <p:nvSpPr>
          <p:cNvPr id="17" name="TextBox 12"/>
          <p:cNvSpPr txBox="1"/>
          <p:nvPr/>
        </p:nvSpPr>
        <p:spPr>
          <a:xfrm rot="-5400000">
            <a:off x="5476596" y="3875632"/>
            <a:ext cx="1589866" cy="7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GB" sz="1428" b="1" kern="0" dirty="0">
                <a:solidFill>
                  <a:srgbClr val="C00000"/>
                </a:solidFill>
                <a:latin typeface="Segoe"/>
              </a:rPr>
              <a:t>Implicit</a:t>
            </a:r>
            <a:endParaRPr lang="en-GB" sz="1428" kern="0" dirty="0">
              <a:solidFill>
                <a:srgbClr val="C00000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</p:txBody>
      </p:sp>
      <p:sp>
        <p:nvSpPr>
          <p:cNvPr id="18" name="TextBox 12"/>
          <p:cNvSpPr txBox="1"/>
          <p:nvPr/>
        </p:nvSpPr>
        <p:spPr>
          <a:xfrm rot="-5400000">
            <a:off x="5218222" y="2028189"/>
            <a:ext cx="2105020" cy="76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>
              <a:defRPr/>
            </a:pPr>
            <a:r>
              <a:rPr lang="en-GB" sz="1428" b="1" kern="0" dirty="0">
                <a:solidFill>
                  <a:srgbClr val="C00000"/>
                </a:solidFill>
                <a:latin typeface="Segoe"/>
              </a:rPr>
              <a:t>Explicit</a:t>
            </a:r>
            <a:endParaRPr lang="en-GB" sz="1428" kern="0" dirty="0">
              <a:solidFill>
                <a:srgbClr val="C00000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  <a:p>
            <a:pPr algn="ctr" defTabSz="932597">
              <a:defRPr/>
            </a:pPr>
            <a:endParaRPr lang="en-US" sz="1428" b="1" kern="0" dirty="0">
              <a:solidFill>
                <a:sysClr val="window" lastClr="FFFFFF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132582194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056909" cy="1664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2856" dirty="0">
                <a:solidFill>
                  <a:srgbClr val="FFC211"/>
                </a:solidFill>
                <a:latin typeface="Segoe"/>
              </a:rPr>
              <a:t>Swapping out components dynamically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2448" dirty="0" err="1">
                <a:solidFill>
                  <a:srgbClr val="FFC211"/>
                </a:solidFill>
                <a:latin typeface="Segoe"/>
              </a:rPr>
              <a:t>UnityRegisterTypesByCode</a:t>
            </a:r>
            <a:endParaRPr lang="en-US" sz="2448" dirty="0">
              <a:solidFill>
                <a:srgbClr val="FFC211"/>
              </a:solidFill>
              <a:latin typeface="Segoe"/>
            </a:endParaRP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2448" dirty="0">
                <a:solidFill>
                  <a:srgbClr val="FFC211"/>
                </a:solidFill>
                <a:latin typeface="Segoe"/>
              </a:rPr>
              <a:t>Register </a:t>
            </a:r>
            <a:r>
              <a:rPr lang="en-US" sz="2448" dirty="0" err="1">
                <a:solidFill>
                  <a:srgbClr val="FFC211"/>
                </a:solidFill>
                <a:latin typeface="Segoe"/>
              </a:rPr>
              <a:t>AlbumServiceFake</a:t>
            </a:r>
            <a:endParaRPr lang="en-US" sz="2448" dirty="0">
              <a:solidFill>
                <a:srgbClr val="FFC211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39319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873818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Constructor Injection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Explicit Resolve (Service-Pattern)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Property Injection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Attribute property to engage setter injection</a:t>
            </a:r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>
              <a:spcBef>
                <a:spcPts val="3060"/>
              </a:spcBef>
              <a:buFont typeface="Wingdings 2"/>
              <a:buChar char=""/>
              <a:defRPr/>
            </a:pPr>
            <a:r>
              <a:rPr lang="en-US" sz="2856" dirty="0"/>
              <a:t>Method Injection</a:t>
            </a:r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  <a:p>
            <a:pPr lvl="1">
              <a:buFont typeface="Wingdings 2"/>
              <a:buChar char=""/>
              <a:defRPr/>
            </a:pPr>
            <a:endParaRPr lang="en-US" sz="2856" dirty="0"/>
          </a:p>
        </p:txBody>
      </p:sp>
      <p:sp>
        <p:nvSpPr>
          <p:cNvPr id="4" name="Rounded Rectangle 3"/>
          <p:cNvSpPr/>
          <p:nvPr/>
        </p:nvSpPr>
        <p:spPr>
          <a:xfrm>
            <a:off x="2306484" y="2693689"/>
            <a:ext cx="6916808" cy="1619601"/>
          </a:xfrm>
          <a:prstGeom prst="round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[Dependency]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public SomeOtherObject DependentObject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{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    get { return _dependentObject; }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    set { _dependentObject = value; }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}  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19437" y="4873002"/>
            <a:ext cx="6916808" cy="1489575"/>
          </a:xfrm>
          <a:prstGeom prst="round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reflection blurRad="635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[InjectionMethod]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public void Initialize(SomeOtherObject dep)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{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    _dependentObject = dep; </a:t>
            </a:r>
          </a:p>
          <a:p>
            <a:pPr defTabSz="932559"/>
            <a:r>
              <a:rPr lang="en-US" sz="1632" dirty="0">
                <a:solidFill>
                  <a:srgbClr val="C00000"/>
                </a:solidFill>
                <a:latin typeface="Segoe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959789220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460" y="225013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Dependency Resolver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5" y="1266096"/>
            <a:ext cx="8437699" cy="4663017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448" dirty="0"/>
              <a:t>Abstracts/decouples application from specific DI container</a:t>
            </a:r>
          </a:p>
          <a:p>
            <a:pPr>
              <a:buFont typeface="Wingdings 2"/>
              <a:buChar char=""/>
              <a:defRPr/>
            </a:pPr>
            <a:r>
              <a:rPr lang="en-US" sz="2448" dirty="0"/>
              <a:t>Framework communicates with DI container through the </a:t>
            </a:r>
            <a:r>
              <a:rPr lang="en-US" sz="2448" dirty="0">
                <a:solidFill>
                  <a:srgbClr val="C00000"/>
                </a:solidFill>
                <a:latin typeface="Segoe Print" panose="02000600000000000000" pitchFamily="2" charset="0"/>
              </a:rPr>
              <a:t>IDependencyResolver</a:t>
            </a:r>
            <a:r>
              <a:rPr lang="en-US" sz="2448" dirty="0"/>
              <a:t> interface</a:t>
            </a:r>
            <a:endParaRPr lang="en-US" sz="2448" dirty="0">
              <a:solidFill>
                <a:srgbClr val="C00000"/>
              </a:solidFill>
              <a:latin typeface="Segoe Print" pitchFamily="2" charset="0"/>
            </a:endParaRPr>
          </a:p>
          <a:p>
            <a:pPr>
              <a:buFont typeface="Wingdings 2"/>
              <a:buChar char=""/>
              <a:defRPr/>
            </a:pPr>
            <a:endParaRPr lang="en-US" sz="2448" dirty="0"/>
          </a:p>
          <a:p>
            <a:pPr>
              <a:buFont typeface="Wingdings 2"/>
              <a:buChar char=""/>
              <a:defRPr/>
            </a:pPr>
            <a:endParaRPr lang="en-US" sz="2448" dirty="0"/>
          </a:p>
          <a:p>
            <a:pPr>
              <a:buFont typeface="Wingdings 2"/>
              <a:buChar char=""/>
              <a:defRPr/>
            </a:pPr>
            <a:endParaRPr lang="en-US" sz="2448" dirty="0"/>
          </a:p>
          <a:p>
            <a:pPr>
              <a:buFont typeface="Wingdings 2"/>
              <a:buChar char=""/>
              <a:defRPr/>
            </a:pPr>
            <a:endParaRPr lang="en-US" sz="2448" dirty="0"/>
          </a:p>
          <a:p>
            <a:pPr>
              <a:buFont typeface="Wingdings 2"/>
              <a:buChar char=""/>
              <a:defRPr/>
            </a:pPr>
            <a:r>
              <a:rPr lang="en-US" sz="2448" dirty="0"/>
              <a:t>Implement resolver and register DI Container in the Global.asax</a:t>
            </a:r>
          </a:p>
          <a:p>
            <a:pPr>
              <a:buFont typeface="Wingdings 2"/>
              <a:buChar char=""/>
              <a:defRPr/>
            </a:pPr>
            <a:r>
              <a:rPr lang="en-US" sz="2448" dirty="0"/>
              <a:t>Can register any class that app needs to consume with DI container</a:t>
            </a:r>
          </a:p>
          <a:p>
            <a:pPr>
              <a:buFont typeface="Wingdings 2"/>
              <a:buChar char=""/>
              <a:defRPr/>
            </a:pPr>
            <a:r>
              <a:rPr lang="en-US" sz="2448" dirty="0"/>
              <a:t>MVC first consults the resolver when it needs a class instance</a:t>
            </a:r>
          </a:p>
          <a:p>
            <a:pPr>
              <a:spcBef>
                <a:spcPts val="1836"/>
              </a:spcBef>
              <a:buFont typeface="Wingdings 2"/>
              <a:buChar char=""/>
              <a:defRPr/>
            </a:pPr>
            <a:endParaRPr lang="en-US" sz="2448" dirty="0"/>
          </a:p>
        </p:txBody>
      </p:sp>
      <p:sp>
        <p:nvSpPr>
          <p:cNvPr id="4" name="Rounded Rectangle 3"/>
          <p:cNvSpPr/>
          <p:nvPr/>
        </p:nvSpPr>
        <p:spPr>
          <a:xfrm>
            <a:off x="2138098" y="2423756"/>
            <a:ext cx="7676491" cy="150095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49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public interface IDependencyResolver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{         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object </a:t>
            </a:r>
            <a:r>
              <a:rPr lang="en-US" sz="1836" dirty="0">
                <a:solidFill>
                  <a:srgbClr val="1008AA"/>
                </a:solidFill>
                <a:latin typeface="Segoe"/>
              </a:rPr>
              <a:t>GetService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(Type serviceType);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	IEnumberable&lt;object&gt; </a:t>
            </a:r>
            <a:r>
              <a:rPr lang="en-US" sz="1836" dirty="0">
                <a:solidFill>
                  <a:srgbClr val="1008AA"/>
                </a:solidFill>
                <a:latin typeface="Segoe"/>
              </a:rPr>
              <a:t>GetServices</a:t>
            </a:r>
            <a:r>
              <a:rPr lang="en-US" sz="1836" dirty="0">
                <a:solidFill>
                  <a:srgbClr val="000000"/>
                </a:solidFill>
                <a:latin typeface="Segoe"/>
              </a:rPr>
              <a:t>(Type serviceType) </a:t>
            </a:r>
          </a:p>
          <a:p>
            <a:pPr defTabSz="699496" fontAlgn="base"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000000"/>
                </a:solidFill>
                <a:latin typeface="Sego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928279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290293" y="2082167"/>
            <a:ext cx="8590961" cy="1152484"/>
          </a:xfrm>
        </p:spPr>
        <p:txBody>
          <a:bodyPr/>
          <a:lstStyle/>
          <a:p>
            <a:pPr marL="0" indent="0">
              <a:buNone/>
            </a:pPr>
            <a:r>
              <a:rPr lang="en-US" sz="7343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7627" y="3242111"/>
            <a:ext cx="6450836" cy="1280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59"/>
            <a:r>
              <a:rPr lang="en-US" sz="2856" dirty="0">
                <a:solidFill>
                  <a:srgbClr val="FFC211"/>
                </a:solidFill>
                <a:latin typeface="Segoe"/>
              </a:rPr>
              <a:t>Building the Dependency Resolver</a:t>
            </a: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r>
              <a:rPr lang="en-US" sz="2448" dirty="0" err="1">
                <a:solidFill>
                  <a:srgbClr val="FFC211"/>
                </a:solidFill>
                <a:latin typeface="Segoe"/>
              </a:rPr>
              <a:t>DependencyResolver</a:t>
            </a:r>
            <a:r>
              <a:rPr lang="en-US" sz="2448" dirty="0">
                <a:solidFill>
                  <a:srgbClr val="FFC211"/>
                </a:solidFill>
                <a:latin typeface="Segoe"/>
              </a:rPr>
              <a:t> in </a:t>
            </a:r>
            <a:r>
              <a:rPr lang="en-US" sz="2448" dirty="0" err="1">
                <a:solidFill>
                  <a:srgbClr val="FFC211"/>
                </a:solidFill>
                <a:latin typeface="Segoe"/>
              </a:rPr>
              <a:t>UnityMvcActivator</a:t>
            </a:r>
            <a:endParaRPr lang="en-US" sz="2448" dirty="0">
              <a:solidFill>
                <a:srgbClr val="FFC211"/>
              </a:solidFill>
              <a:latin typeface="Segoe"/>
            </a:endParaRPr>
          </a:p>
          <a:p>
            <a:pPr marL="466298" indent="-466298" defTabSz="932559">
              <a:buFont typeface="Arial" panose="020B0604020202020204" pitchFamily="34" charset="0"/>
              <a:buChar char="•"/>
            </a:pPr>
            <a:endParaRPr lang="en-US" sz="2856" dirty="0">
              <a:solidFill>
                <a:srgbClr val="FFC211"/>
              </a:solidFill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192717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935" y="179516"/>
            <a:ext cx="7927128" cy="10410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Integration Testing with DI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4" y="1016299"/>
            <a:ext cx="8765158" cy="5129318"/>
          </a:xfrm>
        </p:spPr>
        <p:txBody>
          <a:bodyPr>
            <a:noAutofit/>
          </a:bodyPr>
          <a:lstStyle/>
          <a:p>
            <a:pPr>
              <a:buFont typeface="Wingdings 2"/>
              <a:buChar char=""/>
              <a:defRPr/>
            </a:pPr>
            <a:r>
              <a:rPr lang="en-US" sz="2856" dirty="0"/>
              <a:t>DI Container can help isolate component testing by injecting </a:t>
            </a:r>
            <a:r>
              <a:rPr lang="en-US" sz="2856" dirty="0">
                <a:solidFill>
                  <a:srgbClr val="C00000"/>
                </a:solidFill>
                <a:latin typeface="Segoe Print" panose="02000600000000000000" pitchFamily="2" charset="0"/>
              </a:rPr>
              <a:t>fake and mock dependencies</a:t>
            </a:r>
          </a:p>
          <a:p>
            <a:pPr>
              <a:buFont typeface="Wingdings 2"/>
              <a:buChar char=""/>
              <a:defRPr/>
            </a:pPr>
            <a:r>
              <a:rPr lang="en-US" sz="2856" dirty="0"/>
              <a:t>Consider…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Injecting fake dependent objects</a:t>
            </a:r>
          </a:p>
          <a:p>
            <a:pPr lvl="1">
              <a:buFont typeface="Wingdings 2"/>
              <a:buChar char=""/>
              <a:defRPr/>
            </a:pPr>
            <a:r>
              <a:rPr lang="en-US" sz="2448" dirty="0"/>
              <a:t>Creating mock dependent objects in the DI container</a:t>
            </a:r>
          </a:p>
          <a:p>
            <a:pPr lvl="1">
              <a:buFont typeface="Wingdings 2"/>
              <a:buChar char=""/>
              <a:defRPr/>
            </a:pPr>
            <a:endParaRPr lang="en-US" sz="2448" dirty="0"/>
          </a:p>
        </p:txBody>
      </p:sp>
    </p:spTree>
    <p:extLst>
      <p:ext uri="{BB962C8B-B14F-4D97-AF65-F5344CB8AC3E}">
        <p14:creationId xmlns:p14="http://schemas.microsoft.com/office/powerpoint/2010/main" val="363241393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</p:spTree>
    <p:extLst>
      <p:ext uri="{BB962C8B-B14F-4D97-AF65-F5344CB8AC3E}">
        <p14:creationId xmlns:p14="http://schemas.microsoft.com/office/powerpoint/2010/main" val="13895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B49DFE-1CA2-4D5D-A6D4-9A503BDB4EEF}"/>
              </a:ext>
            </a:extLst>
          </p:cNvPr>
          <p:cNvSpPr/>
          <p:nvPr/>
        </p:nvSpPr>
        <p:spPr>
          <a:xfrm>
            <a:off x="4237037" y="3040062"/>
            <a:ext cx="30332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29726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Code Example of DI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9564" cy="3656386"/>
          </a:xfrm>
        </p:spPr>
        <p:txBody>
          <a:bodyPr/>
          <a:lstStyle/>
          <a:p>
            <a:pPr lvl="1"/>
            <a:r>
              <a:rPr lang="en-US" sz="2400" dirty="0"/>
              <a:t>A </a:t>
            </a:r>
            <a:r>
              <a:rPr lang="en-US" sz="2400" dirty="0" err="1"/>
              <a:t>asdasdasdasdafor</a:t>
            </a:r>
            <a:r>
              <a:rPr lang="en-US" sz="2400" dirty="0"/>
              <a:t> running </a:t>
            </a:r>
            <a:r>
              <a:rPr lang="en-US" sz="2400" dirty="0">
                <a:solidFill>
                  <a:schemeClr val="tx2"/>
                </a:solidFill>
              </a:rPr>
              <a:t>large-scale parallel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tx2"/>
                </a:solidFill>
              </a:rPr>
              <a:t>high-performance computing</a:t>
            </a:r>
            <a:r>
              <a:rPr lang="en-US" sz="2400" dirty="0"/>
              <a:t> (HPC) applications efficiently in the cloud.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Azure Batch schedules compute-intensive work to run on a managed collection of </a:t>
            </a:r>
            <a:r>
              <a:rPr lang="en-US" sz="2400" dirty="0">
                <a:solidFill>
                  <a:schemeClr val="tx2"/>
                </a:solidFill>
              </a:rPr>
              <a:t>virtual machines</a:t>
            </a:r>
            <a:r>
              <a:rPr lang="en-US" sz="2400" dirty="0"/>
              <a:t>, and can </a:t>
            </a:r>
            <a:r>
              <a:rPr lang="en-US" sz="2400" dirty="0">
                <a:solidFill>
                  <a:schemeClr val="tx2"/>
                </a:solidFill>
              </a:rPr>
              <a:t>automatically scale</a:t>
            </a:r>
            <a:r>
              <a:rPr lang="en-US" sz="2400" dirty="0"/>
              <a:t> compute resources to meet the needs of your jobs.</a:t>
            </a:r>
          </a:p>
        </p:txBody>
      </p:sp>
    </p:spTree>
    <p:extLst>
      <p:ext uri="{BB962C8B-B14F-4D97-AF65-F5344CB8AC3E}">
        <p14:creationId xmlns:p14="http://schemas.microsoft.com/office/powerpoint/2010/main" val="23159121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" id="{23F76093-1046-4AF3-84AA-19C5D2FB0852}" vid="{1C71AE89-6A47-41A8-9720-D10C4E6044B9}"/>
    </a:ext>
  </a:extLst>
</a:theme>
</file>

<file path=ppt/theme/theme3.xml><?xml version="1.0" encoding="utf-8"?>
<a:theme xmlns:a="http://schemas.openxmlformats.org/drawingml/2006/main" name="Windows Azure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739722A-6731-46C8-BB8E-F4F2AFD803E9}"/>
    </a:ext>
  </a:extLst>
</a:theme>
</file>

<file path=ppt/theme/theme4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5.xml><?xml version="1.0" encoding="utf-8"?>
<a:theme xmlns:a="http://schemas.openxmlformats.org/drawingml/2006/main" name="2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6.xml><?xml version="1.0" encoding="utf-8"?>
<a:theme xmlns:a="http://schemas.openxmlformats.org/drawingml/2006/main" name="3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7.xml><?xml version="1.0" encoding="utf-8"?>
<a:theme xmlns:a="http://schemas.openxmlformats.org/drawingml/2006/main" name="4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8.xml><?xml version="1.0" encoding="utf-8"?>
<a:theme xmlns:a="http://schemas.openxmlformats.org/drawingml/2006/main" name="WPC2010_breakout_arcguide[1]">
  <a:themeElements>
    <a:clrScheme name="MCS">
      <a:dk1>
        <a:srgbClr val="595959"/>
      </a:dk1>
      <a:lt1>
        <a:srgbClr val="FFFFFF"/>
      </a:lt1>
      <a:dk2>
        <a:srgbClr val="0070C0"/>
      </a:dk2>
      <a:lt2>
        <a:srgbClr val="DDDDDD"/>
      </a:lt2>
      <a:accent1>
        <a:srgbClr val="5191CD"/>
      </a:accent1>
      <a:accent2>
        <a:srgbClr val="2D86E7"/>
      </a:accent2>
      <a:accent3>
        <a:srgbClr val="A4D7F4"/>
      </a:accent3>
      <a:accent4>
        <a:srgbClr val="7AA23A"/>
      </a:accent4>
      <a:accent5>
        <a:srgbClr val="FFC211"/>
      </a:accent5>
      <a:accent6>
        <a:srgbClr val="C94409"/>
      </a:accent6>
      <a:hlink>
        <a:srgbClr val="5191CD"/>
      </a:hlink>
      <a:folHlink>
        <a:srgbClr val="595959"/>
      </a:folHlink>
    </a:clrScheme>
    <a:fontScheme name="MCS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191CD">
                <a:lumMod val="82000"/>
              </a:srgbClr>
            </a:gs>
            <a:gs pos="63000">
              <a:srgbClr val="5191CD">
                <a:alpha val="71000"/>
                <a:lumMod val="90000"/>
              </a:srgbClr>
            </a:gs>
            <a:gs pos="100000">
              <a:srgbClr val="A4D7F4">
                <a:lumMod val="100000"/>
              </a:srgbClr>
            </a:gs>
          </a:gsLst>
          <a:lin ang="16200000" scaled="1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marL="0" marR="0" indent="0" algn="l" defTabSz="914363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kern="1200" cap="none" spc="0" normalizeH="0" baseline="0" noProof="0" dirty="0" smtClean="0">
            <a:ln w="3175">
              <a:noFill/>
            </a:ln>
            <a:solidFill>
              <a:schemeClr val="bg1"/>
            </a:solidFill>
            <a:effectLst/>
            <a:uLnTx/>
            <a:uFillTx/>
            <a:latin typeface="Segoe UI Light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2016-07-25T07:00:00+00:00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Louis Berman; Mark Scurrell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2016-07-26T07:00:00+00:00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</TermName>
          <TermId xmlns="http://schemas.microsoft.com/office/infopath/2007/PartnerControls">ebdf1b7d-d34f-4ccf-ac45-ca5a756d5c65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AZR302</Session_x0020_Code>
    <Event_x0020_End_x0020_Date xmlns="01c77077-aee4-4b5f-bd4e-9cd40a6fff29">2016-07-29T07:00:00+00:00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 23</TermName>
          <TermId xmlns="http://schemas.microsoft.com/office/infopath/2007/PartnerControls">c09d5ec5-2933-44ea-a749-1cb568168204</TermId>
        </TermInfo>
      </Terms>
    </TaxKeywordTaxHTField>
    <TaxCatchAll xmlns="230e9df3-be65-4c73-a93b-d1236ebd677e">
      <Value>166</Value>
      <Value>53</Value>
      <Value>52</Value>
      <Value>51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01c77077-aee4-4b5f-bd4e-9cd40a6fff2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ff673fc-3231-4e3a-893b-6d7f7cd327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6ACC50-8F95-49B3-AB6F-6DC6481BB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TR23_BO_CT_Template</Template>
  <TotalTime>11344</TotalTime>
  <Words>5303</Words>
  <Application>Microsoft Office PowerPoint</Application>
  <PresentationFormat>Custom</PresentationFormat>
  <Paragraphs>830</Paragraphs>
  <Slides>88</Slides>
  <Notes>88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88</vt:i4>
      </vt:variant>
    </vt:vector>
  </HeadingPairs>
  <TitlesOfParts>
    <vt:vector size="110" baseType="lpstr">
      <vt:lpstr>Arial</vt:lpstr>
      <vt:lpstr>Consolas</vt:lpstr>
      <vt:lpstr>Roboto Light</vt:lpstr>
      <vt:lpstr>Segoe</vt:lpstr>
      <vt:lpstr>Segoe Light</vt:lpstr>
      <vt:lpstr>Segoe Print</vt:lpstr>
      <vt:lpstr>Segoe Pro</vt:lpstr>
      <vt:lpstr>Segoe Pro Light</vt:lpstr>
      <vt:lpstr>Segoe UI</vt:lpstr>
      <vt:lpstr>Segoe UI Light</vt:lpstr>
      <vt:lpstr>Tahoma</vt:lpstr>
      <vt:lpstr>Verdana</vt:lpstr>
      <vt:lpstr>Wingdings</vt:lpstr>
      <vt:lpstr>Wingdings 2</vt:lpstr>
      <vt:lpstr>5-50033_TR23_BO_CT_Template</vt:lpstr>
      <vt:lpstr>1_5-50033_TR23_BO_CT_Template</vt:lpstr>
      <vt:lpstr>Windows Azure</vt:lpstr>
      <vt:lpstr>5-30721_Build_2016_Template_Light</vt:lpstr>
      <vt:lpstr>2_5-50033_TR23_BO_CT_Template</vt:lpstr>
      <vt:lpstr>3_5-50033_TR23_BO_CT_Template</vt:lpstr>
      <vt:lpstr>4_5-50033_TR23_BO_CT_Template</vt:lpstr>
      <vt:lpstr>WPC2010_breakout_arcguide[1]</vt:lpstr>
      <vt:lpstr>Dependency Injection</vt:lpstr>
      <vt:lpstr>What is Dependency Injection (DI)?</vt:lpstr>
      <vt:lpstr>What is Dependency Injection?</vt:lpstr>
      <vt:lpstr>When and why to use DI?</vt:lpstr>
      <vt:lpstr>When and why to use DI?</vt:lpstr>
      <vt:lpstr>What are the benefits of DI?</vt:lpstr>
      <vt:lpstr>What are the benefits of DI?</vt:lpstr>
      <vt:lpstr>Let’s look at a simple code example of DI</vt:lpstr>
      <vt:lpstr>Simple Code Example of DI</vt:lpstr>
      <vt:lpstr>Compare the main DI frameworks</vt:lpstr>
      <vt:lpstr>Compare the main DI frameworks</vt:lpstr>
      <vt:lpstr>Compare the main DI frameworks</vt:lpstr>
      <vt:lpstr>PowerPoint Presentation</vt:lpstr>
      <vt:lpstr>PowerPoint Presentation</vt:lpstr>
      <vt:lpstr>PowerPoint Presentation</vt:lpstr>
      <vt:lpstr>Demo</vt:lpstr>
      <vt:lpstr>Mef</vt:lpstr>
      <vt:lpstr>What is Mef?</vt:lpstr>
      <vt:lpstr>Mef DI Framework</vt:lpstr>
      <vt:lpstr>What is Mef?</vt:lpstr>
      <vt:lpstr>Mef DI Framework</vt:lpstr>
      <vt:lpstr>Advantages and features of Mef?</vt:lpstr>
      <vt:lpstr>Advantages and features of Mef?</vt:lpstr>
      <vt:lpstr>Disadvantages?</vt:lpstr>
      <vt:lpstr>Disadvantages?</vt:lpstr>
      <vt:lpstr>How do I add it to my project?</vt:lpstr>
      <vt:lpstr>How do I add it to my project?</vt:lpstr>
      <vt:lpstr>How do I implement it?</vt:lpstr>
      <vt:lpstr>How do I implement it?</vt:lpstr>
      <vt:lpstr>Lab</vt:lpstr>
      <vt:lpstr>Unity</vt:lpstr>
      <vt:lpstr>What is Unity?</vt:lpstr>
      <vt:lpstr>Unity DI Framework</vt:lpstr>
      <vt:lpstr>Advantages and features of Unity?</vt:lpstr>
      <vt:lpstr>Advantages and features of Unity?</vt:lpstr>
      <vt:lpstr>Disadvantages?</vt:lpstr>
      <vt:lpstr>Disadvantages?</vt:lpstr>
      <vt:lpstr>How do I add it to my project?</vt:lpstr>
      <vt:lpstr>How do I add it to my project?</vt:lpstr>
      <vt:lpstr>How do I implement it?</vt:lpstr>
      <vt:lpstr>How do I implement it?</vt:lpstr>
      <vt:lpstr>Lab</vt:lpstr>
      <vt:lpstr>Comparing Mef vs Unity</vt:lpstr>
      <vt:lpstr>Deep level comparison of Mef vs. Unity</vt:lpstr>
      <vt:lpstr>Deep level comparison of Mef vs. Unity</vt:lpstr>
      <vt:lpstr>When to use Mef…</vt:lpstr>
      <vt:lpstr>When to use Mef</vt:lpstr>
      <vt:lpstr>When to use Unity…</vt:lpstr>
      <vt:lpstr>When to use Unity</vt:lpstr>
      <vt:lpstr>PowerPoint Presentation</vt:lpstr>
      <vt:lpstr>Why we are here?</vt:lpstr>
      <vt:lpstr>What’s Wrong with this Component?</vt:lpstr>
      <vt:lpstr>Tight Coupling</vt:lpstr>
      <vt:lpstr>Reducing Responsibility</vt:lpstr>
      <vt:lpstr>Constructor Injection</vt:lpstr>
      <vt:lpstr>Reducing Coupling</vt:lpstr>
      <vt:lpstr>Refactoring to Interfaces</vt:lpstr>
      <vt:lpstr> Tight-Coupling  to… Loose-Coupling</vt:lpstr>
      <vt:lpstr>Loose Coupling</vt:lpstr>
      <vt:lpstr>PowerPoint Presentation</vt:lpstr>
      <vt:lpstr>Design Still Has Problems…</vt:lpstr>
      <vt:lpstr>Inversion of Control (IoC)</vt:lpstr>
      <vt:lpstr>IoC Implementations</vt:lpstr>
      <vt:lpstr>Service Locator</vt:lpstr>
      <vt:lpstr>PowerPoint Presentation</vt:lpstr>
      <vt:lpstr>Dependency Injection</vt:lpstr>
      <vt:lpstr>DI Container</vt:lpstr>
      <vt:lpstr>What do DI Containers Do?</vt:lpstr>
      <vt:lpstr>Registration</vt:lpstr>
      <vt:lpstr>Registration Options</vt:lpstr>
      <vt:lpstr>Code-Based Registration</vt:lpstr>
      <vt:lpstr>PowerPoint Presentation</vt:lpstr>
      <vt:lpstr>XML (Design Time) Registration</vt:lpstr>
      <vt:lpstr>PowerPoint Presentation</vt:lpstr>
      <vt:lpstr>Automatic (Convention) Registration</vt:lpstr>
      <vt:lpstr>PowerPoint Presentation</vt:lpstr>
      <vt:lpstr>Object Lifetime</vt:lpstr>
      <vt:lpstr>Lifetime </vt:lpstr>
      <vt:lpstr>PowerPoint Presentation</vt:lpstr>
      <vt:lpstr>DI Registration Approach Matrix</vt:lpstr>
      <vt:lpstr>Explicit vs. Degree of Binding</vt:lpstr>
      <vt:lpstr>PowerPoint Presentation</vt:lpstr>
      <vt:lpstr>Resolution</vt:lpstr>
      <vt:lpstr>Dependency Resolver</vt:lpstr>
      <vt:lpstr>PowerPoint Presentation</vt:lpstr>
      <vt:lpstr>Integration Testing with DI</vt:lpstr>
      <vt:lpstr>Questions? Comments?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Processing in Azure</dc:title>
  <dc:subject>&lt;Speech title here&gt;</dc:subject>
  <dc:creator>Mark Scurrell</dc:creator>
  <cp:keywords>TechReady 23</cp:keywords>
  <dc:description>Template: Mitchell Derrey, Silverfox Productions_x000d_
Formatting: _x000d_
Audience Type:</dc:description>
  <cp:lastModifiedBy>Crystal Tenn</cp:lastModifiedBy>
  <cp:revision>239</cp:revision>
  <dcterms:created xsi:type="dcterms:W3CDTF">2016-07-14T18:09:02Z</dcterms:created>
  <dcterms:modified xsi:type="dcterms:W3CDTF">2017-10-02T04:05:21Z</dcterms:modified>
  <cp:category>TechReady 23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166;#TechReady 23|c09d5ec5-2933-44ea-a749-1cb568168204</vt:lpwstr>
  </property>
  <property fmtid="{D5CDD505-2E9C-101B-9397-08002B2CF9AE}" pid="12" name="Audience1">
    <vt:lpwstr/>
  </property>
  <property fmtid="{D5CDD505-2E9C-101B-9397-08002B2CF9AE}" pid="13" name="Event Name">
    <vt:lpwstr>51;#TechReady|ebdf1b7d-d34f-4ccf-ac45-ca5a756d5c65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Owner">
    <vt:lpwstr>crtenn@microsoft.com</vt:lpwstr>
  </property>
  <property fmtid="{D5CDD505-2E9C-101B-9397-08002B2CF9AE}" pid="18" name="MSIP_Label_f42aa342-8706-4288-bd11-ebb85995028c_SetDate">
    <vt:lpwstr>2017-09-16T23:34:21.1669341-04:00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